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825" r:id="rId2"/>
  </p:sldMasterIdLst>
  <p:notesMasterIdLst>
    <p:notesMasterId r:id="rId19"/>
  </p:notesMasterIdLst>
  <p:handoutMasterIdLst>
    <p:handoutMasterId r:id="rId20"/>
  </p:handoutMasterIdLst>
  <p:sldIdLst>
    <p:sldId id="2145707758" r:id="rId3"/>
    <p:sldId id="638" r:id="rId4"/>
    <p:sldId id="2145707785" r:id="rId5"/>
    <p:sldId id="2145707783" r:id="rId6"/>
    <p:sldId id="2145707787" r:id="rId7"/>
    <p:sldId id="2145707777" r:id="rId8"/>
    <p:sldId id="631" r:id="rId9"/>
    <p:sldId id="2145707762" r:id="rId10"/>
    <p:sldId id="2145707780" r:id="rId11"/>
    <p:sldId id="725" r:id="rId12"/>
    <p:sldId id="653" r:id="rId13"/>
    <p:sldId id="2145707774" r:id="rId14"/>
    <p:sldId id="733" r:id="rId15"/>
    <p:sldId id="2145707764" r:id="rId16"/>
    <p:sldId id="732" r:id="rId17"/>
    <p:sldId id="2145707775" r:id="rId18"/>
  </p:sldIdLst>
  <p:sldSz cx="12192000" cy="6858000"/>
  <p:notesSz cx="6858000" cy="9144000"/>
  <p:embeddedFontLst>
    <p:embeddedFont>
      <p:font typeface="Merriweather" panose="00000500000000000000" pitchFamily="2" charset="0"/>
      <p:regular r:id="rId21"/>
      <p:bold r:id="rId22"/>
      <p:italic r:id="rId23"/>
      <p:boldItalic r:id="rId24"/>
    </p:embeddedFont>
    <p:embeddedFont>
      <p:font typeface="Verdana" panose="020B0604030504040204" pitchFamily="34" charset="0"/>
      <p:regular r:id="rId25"/>
      <p:bold r:id="rId26"/>
      <p:italic r:id="rId27"/>
      <p:boldItalic r:id="rId28"/>
    </p:embeddedFont>
    <p:embeddedFont>
      <p:font typeface="Vestula" panose="020B0503050302020204" pitchFamily="34" charset="0"/>
      <p:regular r:id="rId29"/>
      <p:bold r:id="rId30"/>
      <p:italic r:id="rId31"/>
      <p:boldItalic r:id="rId32"/>
    </p:embeddedFont>
    <p:embeddedFont>
      <p:font typeface="Vestula Pro" panose="020B0A03060302020204" pitchFamily="34" charset="0"/>
      <p:regular r:id="rId33"/>
    </p:embeddedFont>
    <p:embeddedFont>
      <p:font typeface="Vestula Pro DemiBold" panose="020B0A03060302020204" pitchFamily="34" charset="0"/>
      <p:bold r:id="rId3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6" userDrawn="1">
          <p15:clr>
            <a:srgbClr val="A4A3A4"/>
          </p15:clr>
        </p15:guide>
        <p15:guide id="2" pos="1323" userDrawn="1">
          <p15:clr>
            <a:srgbClr val="A4A3A4"/>
          </p15:clr>
        </p15:guide>
        <p15:guide id="3" orient="horz" pos="1502" userDrawn="1">
          <p15:clr>
            <a:srgbClr val="A4A3A4"/>
          </p15:clr>
        </p15:guide>
        <p15:guide id="4" pos="62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01158"/>
    <a:srgbClr val="4D781F"/>
    <a:srgbClr val="BCD2FF"/>
    <a:srgbClr val="524F47"/>
    <a:srgbClr val="FFFFFF"/>
    <a:srgbClr val="B27F2A"/>
    <a:srgbClr val="A41467"/>
    <a:srgbClr val="FFF0D7"/>
    <a:srgbClr val="C9BEC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7C5246-F2ED-4802-8B16-507DB2370001}" v="21" dt="2026-04-02T08:28:23.88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825" autoAdjust="0"/>
    <p:restoredTop sz="79659" autoAdjust="0"/>
  </p:normalViewPr>
  <p:slideViewPr>
    <p:cSldViewPr snapToGrid="0">
      <p:cViewPr varScale="1">
        <p:scale>
          <a:sx n="47" d="100"/>
          <a:sy n="47" d="100"/>
        </p:scale>
        <p:origin x="48" y="876"/>
      </p:cViewPr>
      <p:guideLst>
        <p:guide orient="horz" pos="1956"/>
        <p:guide pos="1323"/>
        <p:guide orient="horz" pos="1502"/>
        <p:guide pos="6244"/>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microsoft.com/office/2015/10/relationships/revisionInfo" Target="revisionInfo.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8/7/2026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7-8-2026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Voorbeelden van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LOKAAL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Bio </a:t>
            </a:r>
            <a:r>
              <a:rPr lang="nl-NL" dirty="0" err="1">
                <a:ea typeface="Verdana" charset="0"/>
                <a:cs typeface="Verdana" charset="0"/>
              </a:rPr>
              <a:t>Science</a:t>
            </a:r>
            <a:r>
              <a:rPr lang="nl-NL" dirty="0">
                <a:ea typeface="Verdana" charset="0"/>
                <a:cs typeface="Verdana" charset="0"/>
              </a:rPr>
              <a:t>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nl-NL" dirty="0" err="1">
                <a:ea typeface="Verdana" charset="0"/>
                <a:cs typeface="Verdana" charset="0"/>
              </a:rPr>
              <a:t>BioPartner</a:t>
            </a:r>
            <a:r>
              <a:rPr lang="nl-NL" dirty="0">
                <a:ea typeface="Verdana" charset="0"/>
                <a:cs typeface="Verdana" charset="0"/>
              </a:rPr>
              <a:t>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LeidenGlobal</a:t>
            </a:r>
            <a:r>
              <a:rPr lang="nl-NL" dirty="0">
                <a:ea typeface="Verdana" charset="0"/>
                <a:cs typeface="Verdana" charset="0"/>
              </a:rPr>
              <a:t>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Kennisstad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Leidse Instrumentmakers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Hogeschool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REGIONAAL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t>Leiden-Delft-Erasmus </a:t>
            </a:r>
            <a:r>
              <a:rPr lang="nl-NL" dirty="0" err="1"/>
              <a:t>Universities</a:t>
            </a:r>
            <a:endParaRPr lang="nl-NL" dirty="0"/>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Samenwerking met Haagse instellingen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Key</a:t>
            </a:r>
            <a:r>
              <a:rPr lang="nl-NL" dirty="0">
                <a:ea typeface="Verdana" charset="0"/>
                <a:cs typeface="Verdana" charset="0"/>
              </a:rPr>
              <a:t> </a:t>
            </a:r>
            <a:r>
              <a:rPr lang="nl-NL" dirty="0" err="1">
                <a:ea typeface="Verdana" charset="0"/>
                <a:cs typeface="Verdana" charset="0"/>
              </a:rPr>
              <a:t>Region</a:t>
            </a:r>
            <a:r>
              <a:rPr lang="nl-NL" dirty="0">
                <a:ea typeface="Verdana" charset="0"/>
                <a:cs typeface="Verdana" charset="0"/>
              </a:rPr>
              <a:t>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Medical</a:t>
            </a:r>
            <a:r>
              <a:rPr lang="nl-NL" dirty="0">
                <a:ea typeface="Verdana" charset="0"/>
                <a:cs typeface="Verdana" charset="0"/>
              </a:rPr>
              <a:t>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NATIONAAL</a:t>
            </a:r>
            <a:br>
              <a:rPr lang="nl-NL" dirty="0">
                <a:ea typeface="Verdana" charset="0"/>
                <a:cs typeface="Verdana" charset="0"/>
              </a:rPr>
            </a:br>
            <a:r>
              <a:rPr lang="nl-NL"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Universiteiten van Nederland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INTERNATIONAAL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League of European Research </a:t>
            </a:r>
            <a:r>
              <a:rPr lang="nl-NL" dirty="0" err="1">
                <a:ea typeface="Verdana" charset="0"/>
                <a:cs typeface="Verdana" charset="0"/>
              </a:rPr>
              <a:t>Universities</a:t>
            </a: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Una</a:t>
            </a:r>
            <a:r>
              <a:rPr lang="nl-NL" dirty="0">
                <a:ea typeface="Verdana" charset="0"/>
                <a:cs typeface="Verdana" charset="0"/>
              </a:rPr>
              <a:t> Europa</a:t>
            </a:r>
            <a:endParaRPr lang="nl-NL" sz="1200" kern="1200" dirty="0">
              <a:solidFill>
                <a:schemeClr val="tx1"/>
              </a:solidFill>
              <a:effectLst/>
            </a:endParaRPr>
          </a:p>
          <a:p>
            <a:pPr>
              <a:defRPr/>
            </a:pPr>
            <a:endParaRPr lang="nl-NL" sz="1200" kern="1200" dirty="0">
              <a:solidFill>
                <a:schemeClr val="tx1"/>
              </a:solidFill>
              <a:effectLst/>
            </a:endParaRPr>
          </a:p>
          <a:p>
            <a:pPr>
              <a:defRPr/>
            </a:pPr>
            <a:endParaRPr lang="nl-NL" sz="1200" kern="1200" dirty="0">
              <a:solidFill>
                <a:schemeClr val="tx1"/>
              </a:solidFill>
              <a:effectLst/>
            </a:endParaRPr>
          </a:p>
          <a:p>
            <a:pPr>
              <a:defRPr/>
            </a:pPr>
            <a:r>
              <a:rPr lang="nl-NL" sz="1200" kern="1200" dirty="0">
                <a:solidFill>
                  <a:schemeClr val="tx1"/>
                </a:solidFill>
                <a:effectLst/>
              </a:rPr>
              <a:t>De Universiteit Leiden werkt lokaal, regionaal en internationaal met vele partners samen. Met het Leids Universitair Medisch Centrum – </a:t>
            </a:r>
            <a:r>
              <a:rPr lang="nl-NL" dirty="0"/>
              <a:t>LUMC – werken </a:t>
            </a:r>
            <a:r>
              <a:rPr lang="nl-NL" sz="1200" kern="1200" dirty="0">
                <a:solidFill>
                  <a:schemeClr val="tx1"/>
                </a:solidFill>
                <a:effectLst/>
              </a:rPr>
              <a:t>we heel nauw samen aan onderzoek en onderwijs (via onze hoogleraren en de opleiding geneeskunde). We zijn een van de partners in </a:t>
            </a:r>
            <a:r>
              <a:rPr lang="nl-NL" sz="1200" kern="1200" dirty="0" err="1">
                <a:solidFill>
                  <a:schemeClr val="tx1"/>
                </a:solidFill>
                <a:effectLst/>
              </a:rPr>
              <a:t>Medical</a:t>
            </a:r>
            <a:r>
              <a:rPr lang="nl-NL" sz="1200" kern="1200" dirty="0">
                <a:solidFill>
                  <a:schemeClr val="tx1"/>
                </a:solidFill>
                <a:effectLst/>
              </a:rPr>
              <a:t> Delta, de Zuid-Hollandse samenwerkingsverband van kennisinstellingen, bedrijfsleven en overheid voor life </a:t>
            </a:r>
            <a:r>
              <a:rPr lang="nl-NL" sz="1200" kern="1200" dirty="0" err="1">
                <a:solidFill>
                  <a:schemeClr val="tx1"/>
                </a:solidFill>
                <a:effectLst/>
              </a:rPr>
              <a:t>sciences</a:t>
            </a:r>
            <a:r>
              <a:rPr lang="nl-NL" sz="1200" kern="1200" dirty="0">
                <a:solidFill>
                  <a:schemeClr val="tx1"/>
                </a:solidFill>
                <a:effectLst/>
              </a:rPr>
              <a:t> en medische technologie. Met LURIS werken universiteit</a:t>
            </a:r>
            <a:r>
              <a:rPr lang="nl-NL" sz="1200" kern="1200" baseline="0" dirty="0">
                <a:solidFill>
                  <a:schemeClr val="tx1"/>
                </a:solidFill>
                <a:effectLst/>
              </a:rPr>
              <a:t> en LUMC </a:t>
            </a:r>
            <a:r>
              <a:rPr lang="nl-NL" sz="1200" kern="1200" dirty="0">
                <a:solidFill>
                  <a:schemeClr val="tx1"/>
                </a:solidFill>
                <a:effectLst/>
              </a:rPr>
              <a:t>aan contacten tussen ondernemende academici</a:t>
            </a:r>
            <a:r>
              <a:rPr lang="nl-NL" sz="1200" kern="1200" baseline="0" dirty="0">
                <a:solidFill>
                  <a:schemeClr val="tx1"/>
                </a:solidFill>
                <a:effectLst/>
              </a:rPr>
              <a:t> en het</a:t>
            </a:r>
            <a:r>
              <a:rPr lang="nl-NL" sz="1200" kern="1200" dirty="0">
                <a:solidFill>
                  <a:schemeClr val="tx1"/>
                </a:solidFill>
                <a:effectLst/>
              </a:rPr>
              <a:t> bedrijfsleven. We</a:t>
            </a:r>
            <a:r>
              <a:rPr lang="nl-NL" sz="1200" kern="1200" baseline="0" dirty="0">
                <a:solidFill>
                  <a:schemeClr val="tx1"/>
                </a:solidFill>
                <a:effectLst/>
              </a:rPr>
              <a:t> ontwikkelen ons in twee steden samen met de twee gemeentes.</a:t>
            </a:r>
          </a:p>
          <a:p>
            <a:pPr>
              <a:defRPr/>
            </a:pPr>
            <a:endParaRPr lang="nl-NL" sz="1200" kern="1200" baseline="0" dirty="0">
              <a:solidFill>
                <a:schemeClr val="tx1"/>
              </a:solidFill>
              <a:effectLst/>
            </a:endParaRPr>
          </a:p>
          <a:p>
            <a:pPr>
              <a:defRPr/>
            </a:pPr>
            <a:r>
              <a:rPr lang="nl-NL" sz="1200" kern="1200" dirty="0">
                <a:solidFill>
                  <a:schemeClr val="tx1"/>
                </a:solidFill>
                <a:effectLst/>
              </a:rPr>
              <a:t>In Leiden werken i</a:t>
            </a:r>
            <a:r>
              <a:rPr lang="nl-NL" sz="1200" kern="1200" baseline="0" dirty="0">
                <a:solidFill>
                  <a:schemeClr val="tx1"/>
                </a:solidFill>
                <a:effectLst/>
              </a:rPr>
              <a:t>n </a:t>
            </a:r>
            <a:r>
              <a:rPr lang="nl-NL" sz="1200" kern="1200" dirty="0">
                <a:solidFill>
                  <a:schemeClr val="tx1"/>
                </a:solidFill>
                <a:effectLst/>
              </a:rPr>
              <a:t>het LBSP onze onderzoekers met gespecialiseerde bedrijven aan bruikbare vindingen/producten in de life </a:t>
            </a:r>
            <a:r>
              <a:rPr lang="nl-NL" sz="1200" kern="1200" dirty="0" err="1">
                <a:solidFill>
                  <a:schemeClr val="tx1"/>
                </a:solidFill>
                <a:effectLst/>
              </a:rPr>
              <a:t>sciences</a:t>
            </a:r>
            <a:r>
              <a:rPr lang="nl-NL" sz="1200" kern="1200" dirty="0">
                <a:solidFill>
                  <a:schemeClr val="tx1"/>
                </a:solidFill>
                <a:effectLst/>
              </a:rPr>
              <a:t>.</a:t>
            </a:r>
          </a:p>
          <a:p>
            <a:pPr>
              <a:defRPr/>
            </a:pPr>
            <a:endParaRPr lang="nl-NL" sz="1200" kern="1200" dirty="0">
              <a:solidFill>
                <a:schemeClr val="tx1"/>
              </a:solidFill>
              <a:effectLst/>
            </a:endParaRPr>
          </a:p>
          <a:p>
            <a:pPr>
              <a:defRPr/>
            </a:pPr>
            <a:r>
              <a:rPr lang="nl-NL" sz="1200" kern="1200" dirty="0">
                <a:solidFill>
                  <a:schemeClr val="tx1"/>
                </a:solidFill>
                <a:effectLst/>
              </a:rPr>
              <a:t>In LDE, de alliantie met Erasmus Universiteit en </a:t>
            </a:r>
            <a:r>
              <a:rPr lang="nl-NL" sz="1200" kern="1200" dirty="0" err="1">
                <a:solidFill>
                  <a:schemeClr val="tx1"/>
                </a:solidFill>
                <a:effectLst/>
              </a:rPr>
              <a:t>TuDelft</a:t>
            </a:r>
            <a:r>
              <a:rPr lang="nl-NL" sz="1200" kern="1200" dirty="0">
                <a:solidFill>
                  <a:schemeClr val="tx1"/>
                </a:solidFill>
                <a:effectLst/>
              </a:rPr>
              <a:t>, werken we aan gezamenlijk onderzoek en onderwijs. We zijn met nog 23 Europese </a:t>
            </a:r>
            <a:r>
              <a:rPr lang="nl-NL" sz="1200" kern="1200" dirty="0" err="1">
                <a:solidFill>
                  <a:schemeClr val="tx1"/>
                </a:solidFill>
                <a:effectLst/>
              </a:rPr>
              <a:t>onderzoeksuniversiteiten</a:t>
            </a:r>
            <a:r>
              <a:rPr lang="nl-NL" sz="1200" kern="1200" dirty="0">
                <a:solidFill>
                  <a:schemeClr val="tx1"/>
                </a:solidFill>
                <a:effectLst/>
              </a:rPr>
              <a:t> lid van de LERU.</a:t>
            </a:r>
          </a:p>
          <a:p>
            <a:pPr>
              <a:defRPr/>
            </a:pPr>
            <a:endParaRPr lang="nl-NL" sz="1200" kern="1200" dirty="0">
              <a:solidFill>
                <a:schemeClr val="tx1"/>
              </a:solidFill>
              <a:effectLst/>
            </a:endParaRPr>
          </a:p>
          <a:p>
            <a:pPr>
              <a:defRPr/>
            </a:pPr>
            <a:r>
              <a:rPr lang="nl-NL" sz="1200" kern="1200" dirty="0">
                <a:solidFill>
                  <a:schemeClr val="tx1"/>
                </a:solidFill>
                <a:effectLst/>
              </a:rPr>
              <a:t>Met de Hogeschool der Kunsten in Den Haag (conservatorium, kunstacademie) bieden we gezamenlijke opleidingen aan en onderzoeksmogelijkheden. En zo zijn er nog veel meer voorbeelden van samenwerking. Zoals met het LUF, het fonds waaraan onze alumni geld schenken om ons</a:t>
            </a:r>
            <a:r>
              <a:rPr lang="nl-NL" sz="1200" kern="1200" baseline="0" dirty="0">
                <a:solidFill>
                  <a:schemeClr val="tx1"/>
                </a:solidFill>
                <a:effectLst/>
              </a:rPr>
              <a:t> te steunen. </a:t>
            </a:r>
          </a:p>
          <a:p>
            <a:pPr>
              <a:defRPr/>
            </a:pPr>
            <a:endParaRPr lang="nl-NL" sz="1200" kern="1200" baseline="0" dirty="0">
              <a:solidFill>
                <a:schemeClr val="tx1"/>
              </a:solidFill>
              <a:effectLst/>
            </a:endParaRPr>
          </a:p>
          <a:p>
            <a:pPr>
              <a:defRPr/>
            </a:pPr>
            <a:endParaRPr lang="nl-NL" sz="1200" kern="1200" baseline="0" dirty="0">
              <a:solidFill>
                <a:schemeClr val="tx1"/>
              </a:solidFill>
              <a:effectLst/>
            </a:endParaRPr>
          </a:p>
          <a:p>
            <a:pPr rtl="0" eaLnBrk="1" fontAlgn="auto" latinLnBrk="0" hangingPunct="1"/>
            <a:r>
              <a:rPr lang="en-US" sz="1200" b="0" i="0" kern="1200" dirty="0">
                <a:solidFill>
                  <a:schemeClr val="tx1"/>
                </a:solidFill>
                <a:effectLst/>
                <a:latin typeface="Merriweather" pitchFamily="2" charset="77"/>
                <a:ea typeface="+mn-ea"/>
                <a:cs typeface="+mn-cs"/>
              </a:rPr>
              <a:t>ns </a:t>
            </a:r>
            <a:r>
              <a:rPr lang="en-US" sz="1200" b="0" i="0" kern="1200" dirty="0" err="1">
                <a:solidFill>
                  <a:schemeClr val="tx1"/>
                </a:solidFill>
                <a:effectLst/>
                <a:latin typeface="Merriweather" pitchFamily="2" charset="77"/>
                <a:ea typeface="+mn-ea"/>
                <a:cs typeface="+mn-cs"/>
              </a:rPr>
              <a:t>onderzoek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onderwijs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hebben</a:t>
            </a:r>
            <a:r>
              <a:rPr lang="en-US" sz="1200" b="0" i="0" kern="1200" baseline="0" dirty="0">
                <a:solidFill>
                  <a:schemeClr val="tx1"/>
                </a:solidFill>
                <a:effectLst/>
                <a:latin typeface="Merriweather" pitchFamily="2" charset="77"/>
                <a:ea typeface="+mn-ea"/>
                <a:cs typeface="+mn-cs"/>
              </a:rPr>
              <a:t> impact, ze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ertoe</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maatschappij</a:t>
            </a:r>
            <a:r>
              <a:rPr lang="en-US" sz="1200" b="0" i="0" kern="1200" baseline="0" dirty="0">
                <a:solidFill>
                  <a:schemeClr val="tx1"/>
                </a:solidFill>
                <a:effectLst/>
                <a:latin typeface="Merriweather" pitchFamily="2" charset="77"/>
                <a:ea typeface="+mn-ea"/>
                <a:cs typeface="+mn-cs"/>
              </a:rPr>
              <a:t>. Op </a:t>
            </a:r>
            <a:r>
              <a:rPr lang="en-US" sz="1200" b="0" i="0" kern="1200" baseline="0" dirty="0" err="1">
                <a:solidFill>
                  <a:schemeClr val="tx1"/>
                </a:solidFill>
                <a:effectLst/>
                <a:latin typeface="Merriweather" pitchFamily="2" charset="77"/>
                <a:ea typeface="+mn-ea"/>
                <a:cs typeface="+mn-cs"/>
              </a:rPr>
              <a:t>velerlei</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vlakken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brengen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kennis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verder</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leveren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jaarlijks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hoogopleide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jonge</a:t>
            </a:r>
            <a:r>
              <a:rPr lang="en-US" sz="1200" b="0" i="0" kern="1200" baseline="0" dirty="0">
                <a:solidFill>
                  <a:schemeClr val="tx1"/>
                </a:solidFill>
                <a:effectLst/>
                <a:latin typeface="Merriweather" pitchFamily="2" charset="77"/>
                <a:ea typeface="+mn-ea"/>
                <a:cs typeface="+mn-cs"/>
              </a:rPr>
              <a:t> professionals </a:t>
            </a:r>
            <a:r>
              <a:rPr lang="en-US" sz="1200" b="0" i="0" kern="1200" baseline="0" dirty="0" err="1">
                <a:solidFill>
                  <a:schemeClr val="tx1"/>
                </a:solidFill>
                <a:effectLst/>
                <a:latin typeface="Merriweather" pitchFamily="2" charset="77"/>
                <a:ea typeface="+mn-ea"/>
                <a:cs typeface="+mn-cs"/>
              </a:rPr>
              <a:t>af</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zetten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zich</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samenleving</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beroepsveld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veel</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hoogleraren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buiten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actief</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vak</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opdrachten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ministeries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organisaties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bedrijfsleven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het Leiden Bio Science Park. Met </a:t>
            </a:r>
            <a:r>
              <a:rPr lang="en-US" sz="1200" b="0" i="0" kern="1200" baseline="0" dirty="0" err="1">
                <a:solidFill>
                  <a:schemeClr val="tx1"/>
                </a:solidFill>
                <a:effectLst/>
                <a:latin typeface="Merriweather" pitchFamily="2" charset="77"/>
                <a:ea typeface="+mn-ea"/>
                <a:cs typeface="+mn-cs"/>
              </a:rPr>
              <a:t>laagdrempelige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bereiken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breed </a:t>
            </a:r>
            <a:r>
              <a:rPr lang="en-US" sz="1200" b="0" i="0" kern="1200" baseline="0" dirty="0" err="1">
                <a:solidFill>
                  <a:schemeClr val="tx1"/>
                </a:solidFill>
                <a:effectLst/>
                <a:latin typeface="Merriweather" pitchFamily="2" charset="77"/>
                <a:ea typeface="+mn-ea"/>
                <a:cs typeface="+mn-cs"/>
              </a:rPr>
              <a:t>publiek</a:t>
            </a:r>
            <a:r>
              <a:rPr lang="en-US" sz="1200" b="0" i="0" kern="1200" baseline="0" dirty="0">
                <a:solidFill>
                  <a:schemeClr val="tx1"/>
                </a:solidFill>
                <a:effectLst/>
                <a:latin typeface="Merriweather" pitchFamily="2" charset="77"/>
                <a:ea typeface="+mn-ea"/>
                <a:cs typeface="+mn-cs"/>
              </a:rPr>
              <a:t>: op Lowlands, </a:t>
            </a:r>
            <a:r>
              <a:rPr lang="en-US" sz="1200" b="0" i="0" kern="1200" baseline="0" dirty="0" err="1">
                <a:solidFill>
                  <a:schemeClr val="tx1"/>
                </a:solidFill>
                <a:effectLst/>
                <a:latin typeface="Merriweather" pitchFamily="2" charset="77"/>
                <a:ea typeface="+mn-ea"/>
                <a:cs typeface="+mn-cs"/>
              </a:rPr>
              <a:t>tijdens</a:t>
            </a:r>
            <a:r>
              <a:rPr lang="en-US" sz="1200" b="0" i="0" kern="1200" baseline="0" dirty="0">
                <a:solidFill>
                  <a:schemeClr val="tx1"/>
                </a:solidFill>
                <a:effectLst/>
                <a:latin typeface="Merriweather" pitchFamily="2" charset="77"/>
                <a:ea typeface="+mn-ea"/>
                <a:cs typeface="+mn-cs"/>
              </a:rPr>
              <a:t> pop–</a:t>
            </a:r>
            <a:r>
              <a:rPr lang="en-US" sz="1200" b="0" i="0" kern="1200" baseline="0" dirty="0" err="1">
                <a:solidFill>
                  <a:schemeClr val="tx1"/>
                </a:solidFill>
                <a:effectLst/>
                <a:latin typeface="Merriweather" pitchFamily="2" charset="77"/>
                <a:ea typeface="+mn-ea"/>
                <a:cs typeface="+mn-cs"/>
              </a:rPr>
              <a:t>upcolleges</a:t>
            </a:r>
            <a:r>
              <a:rPr lang="en-US" sz="1200" b="0" i="0" kern="1200" baseline="0" dirty="0">
                <a:solidFill>
                  <a:schemeClr val="tx1"/>
                </a:solidFill>
                <a:effectLst/>
                <a:latin typeface="Merriweather" pitchFamily="2" charset="77"/>
                <a:ea typeface="+mn-ea"/>
                <a:cs typeface="+mn-cs"/>
              </a:rPr>
              <a:t> of science cafes in Den Haag, de Nacht van </a:t>
            </a:r>
            <a:r>
              <a:rPr lang="en-US" sz="1200" b="0" i="0" kern="1200" baseline="0" dirty="0" err="1">
                <a:solidFill>
                  <a:schemeClr val="tx1"/>
                </a:solidFill>
                <a:effectLst/>
                <a:latin typeface="Merriweather" pitchFamily="2" charset="77"/>
                <a:ea typeface="+mn-ea"/>
                <a:cs typeface="+mn-cs"/>
              </a:rPr>
              <a:t>Ontdekkingen</a:t>
            </a:r>
            <a:r>
              <a:rPr lang="en-US" sz="1200" b="0" i="0" kern="1200" baseline="0" dirty="0">
                <a:solidFill>
                  <a:schemeClr val="tx1"/>
                </a:solidFill>
                <a:effectLst/>
                <a:latin typeface="Merriweather" pitchFamily="2" charset="77"/>
                <a:ea typeface="+mn-ea"/>
                <a:cs typeface="+mn-cs"/>
              </a:rPr>
              <a:t>, 3 October University, de </a:t>
            </a:r>
            <a:r>
              <a:rPr lang="en-US" sz="1200" b="0" i="0" kern="1200" baseline="0" dirty="0" err="1">
                <a:solidFill>
                  <a:schemeClr val="tx1"/>
                </a:solidFill>
                <a:effectLst/>
                <a:latin typeface="Merriweather" pitchFamily="2" charset="77"/>
                <a:ea typeface="+mn-ea"/>
                <a:cs typeface="+mn-cs"/>
              </a:rPr>
              <a:t>Wetenschapswarenmarkt</a:t>
            </a:r>
            <a:r>
              <a:rPr lang="en-US" sz="1200" b="0" i="0" kern="1200" baseline="0" dirty="0">
                <a:solidFill>
                  <a:schemeClr val="tx1"/>
                </a:solidFill>
                <a:effectLst/>
                <a:latin typeface="Merriweather" pitchFamily="2" charset="77"/>
                <a:ea typeface="+mn-ea"/>
                <a:cs typeface="+mn-cs"/>
              </a:rPr>
              <a:t> op 3 </a:t>
            </a:r>
            <a:r>
              <a:rPr lang="en-US" sz="1200" b="0" i="0" kern="1200" baseline="0" dirty="0" err="1">
                <a:solidFill>
                  <a:schemeClr val="tx1"/>
                </a:solidFill>
                <a:effectLst/>
                <a:latin typeface="Merriweather" pitchFamily="2" charset="77"/>
                <a:ea typeface="+mn-ea"/>
                <a:cs typeface="+mn-cs"/>
              </a:rPr>
              <a:t>oktober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Museumnacht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populair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boeken</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optredens</a:t>
            </a:r>
            <a:r>
              <a:rPr lang="en-US" sz="1200" b="0" i="0" kern="1200" baseline="0" dirty="0">
                <a:solidFill>
                  <a:schemeClr val="tx1"/>
                </a:solidFill>
                <a:effectLst/>
                <a:latin typeface="Merriweather" pitchFamily="2" charset="77"/>
                <a:ea typeface="+mn-ea"/>
                <a:cs typeface="+mn-cs"/>
              </a:rPr>
              <a:t> in de media.</a:t>
            </a:r>
            <a:endParaRPr lang="en-US" dirty="0">
              <a:effectLst/>
            </a:endParaRPr>
          </a:p>
          <a:p>
            <a:pPr rtl="0" eaLnBrk="1" fontAlgn="auto" latinLnBrk="0" hangingPunct="1"/>
            <a:r>
              <a:rPr lang="nl-NL" sz="1200" b="0" i="0" kern="1200" dirty="0">
                <a:solidFill>
                  <a:schemeClr val="tx1"/>
                </a:solidFill>
                <a:effectLst/>
                <a:latin typeface="Merriweather" pitchFamily="2" charset="77"/>
                <a:ea typeface="+mn-ea"/>
                <a:cs typeface="+mn-cs"/>
              </a:rPr>
              <a:t>Impact op zowel het academische als het </a:t>
            </a:r>
            <a:r>
              <a:rPr lang="nl-NL" sz="1200" b="0" i="0" kern="1200" dirty="0" err="1">
                <a:solidFill>
                  <a:schemeClr val="tx1"/>
                </a:solidFill>
                <a:effectLst/>
                <a:latin typeface="Merriweather" pitchFamily="2" charset="77"/>
                <a:ea typeface="+mn-ea"/>
                <a:cs typeface="+mn-cs"/>
              </a:rPr>
              <a:t>beroepsveld</a:t>
            </a:r>
            <a:r>
              <a:rPr lang="nl-NL" sz="1200" b="0" i="0" kern="1200" dirty="0">
                <a:solidFill>
                  <a:schemeClr val="tx1"/>
                </a:solidFill>
                <a:effectLst/>
                <a:latin typeface="Merriweather" pitchFamily="2" charset="77"/>
                <a:ea typeface="+mn-ea"/>
                <a:cs typeface="+mn-cs"/>
              </a:rPr>
              <a:t>, op de commerciële en de overheidssector. De kennis moet een breed publiek bereiken. Ook alumni zetten zich in voor de maatschappij</a:t>
            </a:r>
            <a:r>
              <a:rPr lang="nl-NL" sz="1200" b="0" i="0" kern="1200" baseline="0" dirty="0">
                <a:solidFill>
                  <a:schemeClr val="tx1"/>
                </a:solidFill>
                <a:effectLst/>
                <a:latin typeface="Merriweather" pitchFamily="2" charset="77"/>
                <a:ea typeface="+mn-ea"/>
                <a:cs typeface="+mn-cs"/>
              </a:rPr>
              <a:t> en het onderwijs. </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https://www.universiteitleiden.nl/over-ons/impact</a:t>
            </a:r>
            <a:r>
              <a:rPr lang="nl-NL" sz="1200" b="0" i="0" kern="1200" baseline="0" dirty="0">
                <a:solidFill>
                  <a:schemeClr val="tx1"/>
                </a:solidFill>
                <a:effectLst/>
                <a:latin typeface="Merriweather" pitchFamily="2" charset="77"/>
                <a:ea typeface="+mn-ea"/>
                <a:cs typeface="+mn-cs"/>
              </a:rPr>
              <a:t>)</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 https://www.universiteitleiden.nl/jaarverslag</a:t>
            </a:r>
            <a:endParaRPr lang="en-US" dirty="0">
              <a:effectLst/>
            </a:endParaRPr>
          </a:p>
          <a:p>
            <a:pPr>
              <a:defRPr/>
            </a:pPr>
            <a:endParaRPr lang="nl-NL"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rtl="0"/>
            <a:endParaRPr lang="nl-NL" sz="1200" b="0" i="0" u="none" strike="noStrike" kern="1200" baseline="0" dirty="0">
              <a:solidFill>
                <a:schemeClr val="tx1"/>
              </a:solidFill>
              <a:latin typeface="Merriweather" pitchFamily="2" charset="77"/>
              <a:ea typeface="+mn-ea"/>
              <a:cs typeface="+mn-cs"/>
            </a:endParaRPr>
          </a:p>
          <a:p>
            <a:r>
              <a:rPr lang="nl-NL" b="0" dirty="0"/>
              <a:t>Exact aantal studenten: 33.494</a:t>
            </a:r>
          </a:p>
          <a:p>
            <a:pPr rtl="0"/>
            <a:endParaRPr lang="nl-NL" sz="1200" b="0" i="0" u="none" strike="noStrike" kern="1200" baseline="0" dirty="0">
              <a:solidFill>
                <a:schemeClr val="tx1"/>
              </a:solidFill>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Waarom</a:t>
            </a:r>
            <a:r>
              <a:rPr lang="en-US" baseline="0" dirty="0"/>
              <a:t> </a:t>
            </a:r>
            <a:r>
              <a:rPr lang="en-US" baseline="0" dirty="0" err="1"/>
              <a:t>kiezen</a:t>
            </a:r>
            <a:r>
              <a:rPr lang="en-US" baseline="0" dirty="0"/>
              <a:t> </a:t>
            </a:r>
            <a:r>
              <a:rPr lang="en-US" baseline="0" dirty="0" err="1"/>
              <a:t>studenten</a:t>
            </a:r>
            <a:r>
              <a:rPr lang="en-US" baseline="0" dirty="0"/>
              <a:t> </a:t>
            </a:r>
            <a:r>
              <a:rPr lang="en-US" baseline="0" dirty="0" err="1"/>
              <a:t>voor</a:t>
            </a:r>
            <a:r>
              <a:rPr lang="en-US" baseline="0" dirty="0"/>
              <a:t> </a:t>
            </a:r>
            <a:r>
              <a:rPr lang="en-US" baseline="0" dirty="0" err="1"/>
              <a:t>ons</a:t>
            </a:r>
            <a:r>
              <a:rPr lang="en-US" baseline="0" dirty="0"/>
              <a:t>? We </a:t>
            </a:r>
            <a:r>
              <a:rPr lang="en-US" baseline="0" dirty="0" err="1"/>
              <a:t>weten</a:t>
            </a:r>
            <a:r>
              <a:rPr lang="en-US" baseline="0" dirty="0"/>
              <a:t> </a:t>
            </a:r>
            <a:r>
              <a:rPr lang="en-US" baseline="0" dirty="0" err="1"/>
              <a:t>uit</a:t>
            </a:r>
            <a:r>
              <a:rPr lang="en-US" baseline="0" dirty="0"/>
              <a:t> </a:t>
            </a:r>
            <a:r>
              <a:rPr lang="en-US" baseline="0" dirty="0" err="1"/>
              <a:t>onderzoek</a:t>
            </a:r>
            <a:r>
              <a:rPr lang="en-US" baseline="0" dirty="0"/>
              <a:t> </a:t>
            </a:r>
            <a:r>
              <a:rPr lang="en-US" baseline="0" dirty="0" err="1"/>
              <a:t>dat</a:t>
            </a:r>
            <a:r>
              <a:rPr lang="en-US" baseline="0" dirty="0"/>
              <a:t> </a:t>
            </a:r>
            <a:r>
              <a:rPr lang="en-US" baseline="0" dirty="0" err="1"/>
              <a:t>deze</a:t>
            </a:r>
            <a:r>
              <a:rPr lang="en-US" baseline="0" dirty="0"/>
              <a:t> </a:t>
            </a:r>
            <a:r>
              <a:rPr lang="en-US" baseline="0" dirty="0" err="1"/>
              <a:t>aspecten</a:t>
            </a:r>
            <a:r>
              <a:rPr lang="en-US" baseline="0" dirty="0"/>
              <a:t> </a:t>
            </a:r>
            <a:r>
              <a:rPr lang="en-US" baseline="0" dirty="0" err="1"/>
              <a:t>onze</a:t>
            </a:r>
            <a:r>
              <a:rPr lang="en-US" baseline="0" dirty="0"/>
              <a:t> Universiteit </a:t>
            </a:r>
            <a:r>
              <a:rPr lang="en-US" baseline="0" dirty="0" err="1"/>
              <a:t>een</a:t>
            </a:r>
            <a:r>
              <a:rPr lang="en-US" baseline="0" dirty="0"/>
              <a:t> </a:t>
            </a:r>
            <a:r>
              <a:rPr lang="en-US" baseline="0" dirty="0" err="1"/>
              <a:t>aantrekkelijke</a:t>
            </a:r>
            <a:r>
              <a:rPr lang="en-US" baseline="0" dirty="0"/>
              <a:t> </a:t>
            </a:r>
            <a:r>
              <a:rPr lang="en-US" baseline="0" dirty="0" err="1"/>
              <a:t>keuze</a:t>
            </a:r>
            <a:r>
              <a:rPr lang="en-US" baseline="0" dirty="0"/>
              <a:t> </a:t>
            </a:r>
            <a:r>
              <a:rPr lang="en-US" baseline="0" dirty="0" err="1"/>
              <a:t>maakt</a:t>
            </a:r>
            <a:r>
              <a:rPr lang="en-US" baseline="0" dirty="0"/>
              <a:t>. </a:t>
            </a:r>
            <a:r>
              <a:rPr lang="en-US" baseline="0" dirty="0" err="1"/>
              <a:t>Jaarlijks</a:t>
            </a:r>
            <a:r>
              <a:rPr lang="en-US" baseline="0" dirty="0"/>
              <a:t> </a:t>
            </a:r>
            <a:r>
              <a:rPr lang="en-US" baseline="0" dirty="0" err="1"/>
              <a:t>bezoeken</a:t>
            </a:r>
            <a:r>
              <a:rPr lang="en-US" baseline="0" dirty="0"/>
              <a:t> </a:t>
            </a:r>
            <a:r>
              <a:rPr lang="en-US" baseline="0" dirty="0" err="1"/>
              <a:t>duizenden</a:t>
            </a:r>
            <a:r>
              <a:rPr lang="en-US" baseline="0" dirty="0"/>
              <a:t> </a:t>
            </a:r>
            <a:r>
              <a:rPr lang="en-US" baseline="0" dirty="0" err="1"/>
              <a:t>scholieren</a:t>
            </a:r>
            <a:r>
              <a:rPr lang="en-US" baseline="0" dirty="0"/>
              <a:t> met </a:t>
            </a:r>
            <a:r>
              <a:rPr lang="en-US" baseline="0" dirty="0" err="1"/>
              <a:t>hun</a:t>
            </a:r>
            <a:r>
              <a:rPr lang="en-US" baseline="0" dirty="0"/>
              <a:t> </a:t>
            </a:r>
            <a:r>
              <a:rPr lang="en-US" baseline="0" dirty="0" err="1"/>
              <a:t>ouders</a:t>
            </a:r>
            <a:r>
              <a:rPr lang="en-US" baseline="0" dirty="0"/>
              <a:t> </a:t>
            </a:r>
            <a:r>
              <a:rPr lang="en-US" baseline="0" dirty="0" err="1"/>
              <a:t>onze</a:t>
            </a:r>
            <a:r>
              <a:rPr lang="en-US" baseline="0" dirty="0"/>
              <a:t> Open Dagen.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https://www.universiteitleiden.nl/onderwijs/bachelors/voorlichtingsactiviteiten/open-dagen</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https://www.universiteitleiden.nl/onderwijs/masters/voorlichtingsactiviteiten/masterdagen</a:t>
            </a:r>
            <a:r>
              <a:rPr lang="en-US" baseline="0" dirty="0"/>
              <a:t>)</a:t>
            </a:r>
            <a:endParaRPr lang="nl-NL"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707959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Wilt u uit belangstelling een collegereeks volgen zonder verdere verplichtingen? Of u voor uw carrière verder scholen? Wilt u een avond naar een lezing luisteren, een paar maanden een cursus doen of een aantal jaren een deeltijdstudie gaan volgen? Bij de Universiteit Leiden kunt u op veel manieren 'Anders Studeren’.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https://www.universiteitleiden.nl/onderwijs/overig-onderwijs</a:t>
            </a:r>
          </a:p>
          <a:p>
            <a:r>
              <a:rPr lang="nl-NL" dirty="0"/>
              <a:t>https://www.universiteitleiden.nl/onderwijs/onderwijs-voor-professionals/</a:t>
            </a:r>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251905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heeft</a:t>
            </a:r>
            <a:r>
              <a:rPr lang="en-US" sz="1200" b="0" i="0" kern="1200" baseline="0" dirty="0">
                <a:solidFill>
                  <a:schemeClr val="tx1"/>
                </a:solidFill>
                <a:effectLst/>
                <a:latin typeface="Merriweather" pitchFamily="2" charset="77"/>
                <a:ea typeface="+mn-ea"/>
                <a:cs typeface="+mn-cs"/>
              </a:rPr>
              <a:t> van </a:t>
            </a:r>
            <a:r>
              <a:rPr lang="en-US" sz="1200" b="0" i="0" kern="1200" baseline="0" dirty="0" err="1">
                <a:solidFill>
                  <a:schemeClr val="tx1"/>
                </a:solidFill>
                <a:effectLst/>
                <a:latin typeface="Merriweather" pitchFamily="2" charset="77"/>
                <a:ea typeface="+mn-ea"/>
                <a:cs typeface="+mn-cs"/>
              </a:rPr>
              <a:t>oudsher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vele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c</a:t>
            </a:r>
            <a:r>
              <a:rPr lang="en-US" sz="1200" b="0" i="0" kern="1200" dirty="0" err="1">
                <a:solidFill>
                  <a:schemeClr val="tx1"/>
                </a:solidFill>
                <a:effectLst/>
                <a:latin typeface="Merriweather" pitchFamily="2" charset="77"/>
                <a:ea typeface="+mn-ea"/>
                <a:cs typeface="+mn-cs"/>
              </a:rPr>
              <a:t>ontacten</a:t>
            </a:r>
            <a:r>
              <a:rPr lang="en-US" sz="1200" b="0" i="0" kern="1200" dirty="0">
                <a:solidFill>
                  <a:schemeClr val="tx1"/>
                </a:solidFill>
                <a:effectLst/>
                <a:latin typeface="Merriweather" pitchFamily="2" charset="77"/>
                <a:ea typeface="+mn-ea"/>
                <a:cs typeface="+mn-cs"/>
              </a:rPr>
              <a:t> over de hele </a:t>
            </a:r>
            <a:r>
              <a:rPr lang="en-US" sz="1200" b="0" i="0" kern="1200" dirty="0" err="1">
                <a:solidFill>
                  <a:schemeClr val="tx1"/>
                </a:solidFill>
                <a:effectLst/>
                <a:latin typeface="Merriweather" pitchFamily="2" charset="77"/>
                <a:ea typeface="+mn-ea"/>
                <a:cs typeface="+mn-cs"/>
              </a:rPr>
              <a:t>wereld</a:t>
            </a:r>
            <a:r>
              <a:rPr lang="en-US" sz="1200" b="0" i="0" kern="1200" dirty="0">
                <a:solidFill>
                  <a:schemeClr val="tx1"/>
                </a:solidFill>
                <a:effectLst/>
                <a:latin typeface="Merriweather" pitchFamily="2" charset="77"/>
                <a:ea typeface="+mn-ea"/>
                <a:cs typeface="+mn-cs"/>
              </a:rPr>
              <a:t>, met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focus op Europa, </a:t>
            </a:r>
            <a:r>
              <a:rPr lang="en-US" dirty="0" err="1"/>
              <a:t>Azië</a:t>
            </a:r>
            <a:r>
              <a:rPr lang="en-US" dirty="0"/>
              <a:t>, Afrika </a:t>
            </a:r>
            <a:r>
              <a:rPr lang="en-US" dirty="0" err="1"/>
              <a:t>en</a:t>
            </a:r>
            <a:r>
              <a:rPr lang="en-US" dirty="0"/>
              <a:t> </a:t>
            </a:r>
            <a:r>
              <a:rPr lang="en-US" dirty="0" err="1"/>
              <a:t>Latijns</a:t>
            </a:r>
            <a:r>
              <a:rPr lang="en-US" dirty="0"/>
              <a:t>-Amerika</a:t>
            </a:r>
          </a:p>
          <a:p>
            <a:endParaRPr lang="en-US"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wereldwijd netwerk van meer dan 600 universiteiten en samenwerkingspartners stimuleert</a:t>
            </a:r>
            <a:r>
              <a:rPr lang="nl-NL" sz="1200" b="0" i="0" kern="1200" baseline="0" dirty="0">
                <a:solidFill>
                  <a:schemeClr val="tx1"/>
                </a:solidFill>
                <a:effectLst/>
                <a:latin typeface="Merriweather" pitchFamily="2" charset="77"/>
                <a:ea typeface="+mn-ea"/>
                <a:cs typeface="+mn-cs"/>
              </a:rPr>
              <a:t> onze studenten om een deel van hun studie in het buitenland te doen.</a:t>
            </a:r>
          </a:p>
          <a:p>
            <a:endParaRPr lang="nl-NL" sz="1200" b="0" i="0" kern="1200" baseline="0" dirty="0">
              <a:solidFill>
                <a:schemeClr val="tx1"/>
              </a:solidFill>
              <a:effectLst/>
              <a:latin typeface="Merriweather" pitchFamily="2" charset="77"/>
              <a:ea typeface="+mn-ea"/>
              <a:cs typeface="+mn-cs"/>
            </a:endParaRPr>
          </a:p>
          <a:p>
            <a:r>
              <a:rPr lang="nl-NL" sz="1200" b="1" i="0" kern="1200" baseline="0" dirty="0">
                <a:solidFill>
                  <a:schemeClr val="tx1"/>
                </a:solidFill>
                <a:effectLst/>
                <a:latin typeface="Merriweather" pitchFamily="2" charset="77"/>
                <a:ea typeface="+mn-ea"/>
                <a:cs typeface="+mn-cs"/>
              </a:rPr>
              <a:t>Samenwerkingsverbanden met academische partners </a:t>
            </a:r>
            <a:r>
              <a:rPr lang="nl-NL" sz="1200" b="0" i="0" kern="1200" baseline="0" dirty="0">
                <a:solidFill>
                  <a:schemeClr val="tx1"/>
                </a:solidFill>
                <a:effectLst/>
                <a:latin typeface="Merriweather" pitchFamily="2" charset="77"/>
                <a:ea typeface="+mn-ea"/>
                <a:cs typeface="+mn-cs"/>
              </a:rPr>
              <a:t>stimuleren </a:t>
            </a:r>
            <a:r>
              <a:rPr lang="nl-NL" dirty="0"/>
              <a:t>onderzoekssamenwerking, studentenuitwisseling en talentontwikkeling</a:t>
            </a:r>
          </a:p>
          <a:p>
            <a:endParaRPr lang="nl-NL" dirty="0"/>
          </a:p>
          <a:p>
            <a:r>
              <a:rPr lang="nl-NL" b="1" dirty="0"/>
              <a:t>Niet-academische partners </a:t>
            </a:r>
            <a:r>
              <a:rPr lang="nl-NL" dirty="0"/>
              <a:t>zijn o.a. ministeries en </a:t>
            </a:r>
            <a:r>
              <a:rPr lang="nl-NL" dirty="0" err="1"/>
              <a:t>onderzoeksraden</a:t>
            </a:r>
            <a:endParaRPr lang="nl-NL" dirty="0"/>
          </a:p>
          <a:p>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Samenwerkingsverbanden:</a:t>
            </a:r>
          </a:p>
          <a:p>
            <a:endParaRPr lang="nl-NL" sz="1200" b="0" i="0" kern="1200" baseline="0" dirty="0">
              <a:solidFill>
                <a:schemeClr val="tx1"/>
              </a:solidFill>
              <a:effectLst/>
              <a:latin typeface="Merriweather" pitchFamily="2" charset="77"/>
              <a:ea typeface="+mn-ea"/>
              <a:cs typeface="+mn-cs"/>
            </a:endParaRPr>
          </a:p>
          <a:p>
            <a:r>
              <a:rPr lang="en-US" dirty="0"/>
              <a:t>League of European Research Universities</a:t>
            </a:r>
          </a:p>
          <a:p>
            <a:r>
              <a:rPr lang="nl-NL" dirty="0" err="1"/>
              <a:t>Una</a:t>
            </a:r>
            <a:r>
              <a:rPr lang="nl-NL" dirty="0"/>
              <a:t> Europa</a:t>
            </a:r>
          </a:p>
          <a:p>
            <a:r>
              <a:rPr lang="nl-NL" dirty="0"/>
              <a:t>Het </a:t>
            </a:r>
            <a:r>
              <a:rPr lang="nl-NL" dirty="0" err="1"/>
              <a:t>Europaeum</a:t>
            </a:r>
            <a:endParaRPr lang="nl-NL" dirty="0"/>
          </a:p>
          <a:p>
            <a:r>
              <a:rPr lang="nl-NL" dirty="0"/>
              <a:t>European University Association</a:t>
            </a:r>
          </a:p>
          <a:p>
            <a:r>
              <a:rPr lang="en-US" dirty="0" err="1"/>
              <a:t>Euroscholars</a:t>
            </a:r>
            <a:endParaRPr lang="en-US" dirty="0"/>
          </a:p>
          <a:p>
            <a:r>
              <a:rPr lang="nl-NL" dirty="0"/>
              <a:t>Coimbra Group</a:t>
            </a:r>
          </a:p>
          <a:p>
            <a:r>
              <a:rPr lang="en-US" dirty="0"/>
              <a:t>Erasmus Mundus</a:t>
            </a:r>
            <a:endParaRPr lang="nl-NL" dirty="0"/>
          </a:p>
          <a:p>
            <a:r>
              <a:rPr lang="en-US" dirty="0"/>
              <a:t>International Association of Universities</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https://www.universiteitleiden.nl/over-ons/samenwerking/samenwerkingsverbanden/internationaal</a:t>
            </a:r>
            <a:r>
              <a:rPr lang="nl-NL"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Beroemde</a:t>
            </a:r>
            <a:r>
              <a:rPr lang="en-US" dirty="0"/>
              <a:t> alumni: van</a:t>
            </a:r>
            <a:r>
              <a:rPr lang="en-US" baseline="0" dirty="0"/>
              <a:t> Rembrandt die in 1620 </a:t>
            </a:r>
            <a:r>
              <a:rPr lang="en-US" baseline="0" dirty="0" err="1"/>
              <a:t>zich</a:t>
            </a:r>
            <a:r>
              <a:rPr lang="en-US" baseline="0" dirty="0"/>
              <a:t> </a:t>
            </a:r>
            <a:r>
              <a:rPr lang="en-US" baseline="0" dirty="0" err="1"/>
              <a:t>inschreef</a:t>
            </a:r>
            <a:r>
              <a:rPr lang="en-US" baseline="0" dirty="0"/>
              <a:t> – </a:t>
            </a:r>
            <a:r>
              <a:rPr lang="en-US" baseline="0" dirty="0" err="1"/>
              <a:t>zijn</a:t>
            </a:r>
            <a:r>
              <a:rPr lang="en-US" baseline="0" dirty="0"/>
              <a:t> </a:t>
            </a:r>
            <a:r>
              <a:rPr lang="en-US" baseline="0" dirty="0" err="1"/>
              <a:t>inschrijfformulier</a:t>
            </a:r>
            <a:r>
              <a:rPr lang="en-US" baseline="0" dirty="0"/>
              <a:t> is </a:t>
            </a:r>
            <a:r>
              <a:rPr lang="en-US" baseline="0" dirty="0" err="1"/>
              <a:t>te</a:t>
            </a:r>
            <a:r>
              <a:rPr lang="en-US" baseline="0" dirty="0"/>
              <a:t> </a:t>
            </a:r>
            <a:r>
              <a:rPr lang="en-US" baseline="0" dirty="0" err="1"/>
              <a:t>vinden</a:t>
            </a:r>
            <a:r>
              <a:rPr lang="en-US" baseline="0" dirty="0"/>
              <a:t> in </a:t>
            </a:r>
            <a:r>
              <a:rPr lang="en-US" baseline="0" dirty="0" err="1"/>
              <a:t>onze</a:t>
            </a:r>
            <a:r>
              <a:rPr lang="en-US" baseline="0" dirty="0"/>
              <a:t> UB, tot </a:t>
            </a:r>
            <a:r>
              <a:rPr lang="en-US" baseline="0" dirty="0" err="1"/>
              <a:t>leden</a:t>
            </a:r>
            <a:r>
              <a:rPr lang="en-US" baseline="0" dirty="0"/>
              <a:t> van het </a:t>
            </a:r>
            <a:r>
              <a:rPr lang="en-US" baseline="0" dirty="0" err="1"/>
              <a:t>Koninklijk</a:t>
            </a:r>
            <a:r>
              <a:rPr lang="en-US" baseline="0" dirty="0"/>
              <a:t> Huis </a:t>
            </a:r>
            <a:r>
              <a:rPr lang="en-US" baseline="0" dirty="0" err="1"/>
              <a:t>en</a:t>
            </a:r>
            <a:r>
              <a:rPr lang="en-US" baseline="0" dirty="0"/>
              <a:t> diverse (</a:t>
            </a:r>
            <a:r>
              <a:rPr lang="en-US" baseline="0" dirty="0" err="1"/>
              <a:t>voormalige</a:t>
            </a:r>
            <a:r>
              <a:rPr lang="en-US" baseline="0" dirty="0"/>
              <a:t>) ministers, </a:t>
            </a:r>
            <a:r>
              <a:rPr lang="en-US" baseline="0" dirty="0" err="1"/>
              <a:t>staatssecretarissen</a:t>
            </a:r>
            <a:r>
              <a:rPr lang="en-US" baseline="0" dirty="0"/>
              <a:t> </a:t>
            </a:r>
            <a:r>
              <a:rPr lang="en-US" baseline="0" dirty="0" err="1"/>
              <a:t>en</a:t>
            </a:r>
            <a:r>
              <a:rPr lang="en-US" baseline="0" dirty="0"/>
              <a:t> </a:t>
            </a:r>
            <a:r>
              <a:rPr lang="en-US" baseline="0" dirty="0" err="1"/>
              <a:t>kamerleden</a:t>
            </a:r>
            <a:r>
              <a:rPr lang="en-US" baseline="0" dirty="0"/>
              <a:t>. </a:t>
            </a:r>
            <a:r>
              <a:rPr lang="en-US" baseline="0" dirty="0" err="1"/>
              <a:t>Bekende</a:t>
            </a:r>
            <a:r>
              <a:rPr lang="en-US" baseline="0" dirty="0"/>
              <a:t> </a:t>
            </a:r>
            <a:r>
              <a:rPr lang="en-US" baseline="0" dirty="0" err="1"/>
              <a:t>vrouwelijke</a:t>
            </a:r>
            <a:r>
              <a:rPr lang="en-US" baseline="0" dirty="0"/>
              <a:t> alumni </a:t>
            </a:r>
            <a:r>
              <a:rPr lang="en-US" baseline="0" dirty="0" err="1"/>
              <a:t>zijn</a:t>
            </a:r>
            <a:r>
              <a:rPr lang="en-US" baseline="0" dirty="0"/>
              <a:t> </a:t>
            </a:r>
            <a:r>
              <a:rPr lang="en-US" baseline="0" dirty="0" err="1"/>
              <a:t>onder</a:t>
            </a:r>
            <a:r>
              <a:rPr lang="en-US" baseline="0" dirty="0"/>
              <a:t> </a:t>
            </a:r>
            <a:r>
              <a:rPr lang="en-US" baseline="0" dirty="0" err="1"/>
              <a:t>meer</a:t>
            </a:r>
            <a:r>
              <a:rPr lang="en-US" baseline="0" dirty="0"/>
              <a:t> </a:t>
            </a:r>
            <a:r>
              <a:rPr lang="en-US" baseline="0" dirty="0" err="1"/>
              <a:t>presentatrice</a:t>
            </a:r>
            <a:r>
              <a:rPr lang="en-US" baseline="0" dirty="0"/>
              <a:t> Eva </a:t>
            </a:r>
            <a:r>
              <a:rPr lang="en-US" baseline="0" dirty="0" err="1"/>
              <a:t>Jinek</a:t>
            </a:r>
            <a:r>
              <a:rPr lang="en-US" baseline="0" dirty="0"/>
              <a:t> </a:t>
            </a:r>
            <a:r>
              <a:rPr lang="en-US" baseline="0" dirty="0" err="1"/>
              <a:t>en</a:t>
            </a:r>
            <a:r>
              <a:rPr lang="en-US" baseline="0" dirty="0"/>
              <a:t> </a:t>
            </a:r>
            <a:r>
              <a:rPr lang="en-US" baseline="0" dirty="0" err="1"/>
              <a:t>schrijfster</a:t>
            </a:r>
            <a:r>
              <a:rPr lang="en-US" baseline="0" dirty="0"/>
              <a:t> Franca </a:t>
            </a:r>
            <a:r>
              <a:rPr lang="en-US" baseline="0" dirty="0" err="1"/>
              <a:t>Treur</a:t>
            </a:r>
            <a:r>
              <a:rPr lang="en-US" baseline="0" dirty="0"/>
              <a:t>.</a:t>
            </a:r>
            <a:endParaRPr lang="en-US" dirty="0"/>
          </a:p>
          <a:p>
            <a:endParaRPr lang="en-US"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Leiden is al </a:t>
            </a:r>
            <a:r>
              <a:rPr lang="en-US" sz="1200" b="0" i="0" kern="1200" baseline="0" dirty="0" err="1">
                <a:solidFill>
                  <a:schemeClr val="tx1"/>
                </a:solidFill>
                <a:effectLst/>
                <a:latin typeface="Merriweather" pitchFamily="2" charset="77"/>
                <a:ea typeface="+mn-ea"/>
                <a:cs typeface="+mn-cs"/>
              </a:rPr>
              <a:t>eeuwenlang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verbonden</a:t>
            </a:r>
            <a:r>
              <a:rPr lang="en-US" sz="1200" b="0" i="0" kern="1200" baseline="0" dirty="0">
                <a:solidFill>
                  <a:schemeClr val="tx1"/>
                </a:solidFill>
                <a:effectLst/>
                <a:latin typeface="Merriweather" pitchFamily="2" charset="77"/>
                <a:ea typeface="+mn-ea"/>
                <a:cs typeface="+mn-cs"/>
              </a:rPr>
              <a:t> met Huis van </a:t>
            </a:r>
            <a:r>
              <a:rPr lang="en-US" sz="1200" b="0"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gesticht</a:t>
            </a:r>
            <a:r>
              <a:rPr lang="en-US" sz="1200" b="0" i="0" kern="1200" baseline="0" dirty="0">
                <a:solidFill>
                  <a:schemeClr val="tx1"/>
                </a:solidFill>
                <a:effectLst/>
                <a:latin typeface="Merriweather" pitchFamily="2" charset="77"/>
                <a:ea typeface="+mn-ea"/>
                <a:cs typeface="+mn-cs"/>
              </a:rPr>
              <a:t> door </a:t>
            </a:r>
            <a:r>
              <a:rPr lang="en-US" sz="1200" b="1" i="0" kern="1200" baseline="0" dirty="0">
                <a:solidFill>
                  <a:schemeClr val="tx1"/>
                </a:solidFill>
                <a:effectLst/>
                <a:latin typeface="Merriweather" pitchFamily="2" charset="77"/>
                <a:ea typeface="+mn-ea"/>
                <a:cs typeface="+mn-cs"/>
              </a:rPr>
              <a:t>Willem van </a:t>
            </a:r>
            <a:r>
              <a:rPr lang="en-US" sz="1200" b="1"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legende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gaat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dat</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bevolking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mocht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kiezen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belastingvrijheid</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staat</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Minerva</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godin</a:t>
            </a:r>
            <a:r>
              <a:rPr lang="en-US" sz="1200" b="0" i="0" kern="1200" baseline="0" dirty="0">
                <a:solidFill>
                  <a:schemeClr val="tx1"/>
                </a:solidFill>
                <a:effectLst/>
                <a:latin typeface="Merriweather" pitchFamily="2" charset="77"/>
                <a:ea typeface="+mn-ea"/>
                <a:cs typeface="+mn-cs"/>
              </a:rPr>
              <a:t> van de </a:t>
            </a:r>
            <a:r>
              <a:rPr lang="en-US" sz="1200" b="0" i="0" kern="1200" baseline="0" dirty="0" err="1">
                <a:solidFill>
                  <a:schemeClr val="tx1"/>
                </a:solidFill>
                <a:effectLst/>
                <a:latin typeface="Merriweather" pitchFamily="2" charset="77"/>
                <a:ea typeface="+mn-ea"/>
                <a:cs typeface="+mn-cs"/>
              </a:rPr>
              <a:t>wijsheid</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schild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a:t>
            </a:r>
            <a:r>
              <a:rPr lang="en-US" sz="1200" b="0" i="0" kern="1200" baseline="0" dirty="0">
                <a:solidFill>
                  <a:schemeClr val="tx1"/>
                </a:solidFill>
                <a:effectLst/>
                <a:latin typeface="Merriweather" pitchFamily="2" charset="77"/>
                <a:ea typeface="+mn-ea"/>
                <a:cs typeface="+mn-cs"/>
              </a:rPr>
              <a:t>. Hier op de </a:t>
            </a:r>
            <a:r>
              <a:rPr lang="en-US" sz="1200" b="0" i="0" kern="1200" baseline="0" dirty="0" err="1">
                <a:solidFill>
                  <a:schemeClr val="tx1"/>
                </a:solidFill>
                <a:effectLst/>
                <a:latin typeface="Merriweather" pitchFamily="2" charset="77"/>
                <a:ea typeface="+mn-ea"/>
                <a:cs typeface="+mn-cs"/>
              </a:rPr>
              <a:t>foto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ziet</a:t>
            </a:r>
            <a:r>
              <a:rPr lang="en-US" sz="1200" b="0" i="0" kern="1200" baseline="0" dirty="0">
                <a:solidFill>
                  <a:schemeClr val="tx1"/>
                </a:solidFill>
                <a:effectLst/>
                <a:latin typeface="Merriweather" pitchFamily="2" charset="77"/>
                <a:ea typeface="+mn-ea"/>
                <a:cs typeface="+mn-cs"/>
              </a:rPr>
              <a:t> u Minerva </a:t>
            </a:r>
            <a:r>
              <a:rPr lang="en-US" sz="1200" b="0" i="0" kern="1200" baseline="0" dirty="0" err="1">
                <a:solidFill>
                  <a:schemeClr val="tx1"/>
                </a:solidFill>
                <a:effectLst/>
                <a:latin typeface="Merriweather" pitchFamily="2" charset="77"/>
                <a:ea typeface="+mn-ea"/>
                <a:cs typeface="+mn-cs"/>
              </a:rPr>
              <a:t>verbeeld</a:t>
            </a:r>
            <a:r>
              <a:rPr lang="en-US" sz="1200" b="0" i="0" kern="1200" baseline="0" dirty="0">
                <a:solidFill>
                  <a:schemeClr val="tx1"/>
                </a:solidFill>
                <a:effectLst/>
                <a:latin typeface="Merriweather" pitchFamily="2" charset="77"/>
                <a:ea typeface="+mn-ea"/>
                <a:cs typeface="+mn-cs"/>
              </a:rPr>
              <a:t> door </a:t>
            </a:r>
            <a:r>
              <a:rPr lang="en-US" sz="1200" b="0" i="0" kern="1200" baseline="0" dirty="0" err="1">
                <a:solidFill>
                  <a:schemeClr val="tx1"/>
                </a:solidFill>
                <a:effectLst/>
                <a:latin typeface="Merriweather" pitchFamily="2" charset="77"/>
                <a:ea typeface="+mn-ea"/>
                <a:cs typeface="+mn-cs"/>
              </a:rPr>
              <a:t>fotograaf</a:t>
            </a:r>
            <a:r>
              <a:rPr lang="en-US" sz="1200" b="0" i="0" kern="1200" baseline="0" dirty="0">
                <a:solidFill>
                  <a:schemeClr val="tx1"/>
                </a:solidFill>
                <a:effectLst/>
                <a:latin typeface="Merriweather" pitchFamily="2" charset="77"/>
                <a:ea typeface="+mn-ea"/>
                <a:cs typeface="+mn-cs"/>
              </a:rPr>
              <a:t> Erwin Olaf. (</a:t>
            </a:r>
            <a:r>
              <a:rPr lang="en-US" sz="1200" b="0" i="1" kern="1200" baseline="0" dirty="0">
                <a:solidFill>
                  <a:schemeClr val="tx1"/>
                </a:solidFill>
                <a:effectLst/>
                <a:latin typeface="Merriweather" pitchFamily="2" charset="77"/>
                <a:ea typeface="+mn-ea"/>
                <a:cs typeface="+mn-cs"/>
              </a:rPr>
              <a:t>https://www.universiteitleiden.nl/over-ons/profiel/historie</a:t>
            </a:r>
            <a:r>
              <a:rPr lang="en-US"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baseline="0" dirty="0">
                <a:solidFill>
                  <a:schemeClr val="tx1"/>
                </a:solidFill>
                <a:effectLst/>
                <a:latin typeface="Merriweather" pitchFamily="2" charset="77"/>
                <a:ea typeface="+mn-ea"/>
                <a:cs typeface="+mn-cs"/>
              </a:rPr>
              <a:t>De Universiteit Leiden </a:t>
            </a:r>
            <a:r>
              <a:rPr lang="en-US" sz="1200" b="0" i="0" u="none" kern="1200" baseline="0" dirty="0" err="1">
                <a:solidFill>
                  <a:schemeClr val="tx1"/>
                </a:solidFill>
                <a:effectLst/>
                <a:latin typeface="Merriweather" pitchFamily="2" charset="77"/>
                <a:ea typeface="+mn-ea"/>
                <a:cs typeface="+mn-cs"/>
              </a:rPr>
              <a:t>heeft</a:t>
            </a:r>
            <a:r>
              <a:rPr lang="en-US" sz="1200" b="0" i="0" u="none" kern="1200" baseline="0" dirty="0">
                <a:solidFill>
                  <a:schemeClr val="tx1"/>
                </a:solidFill>
                <a:effectLst/>
                <a:latin typeface="Merriweather" pitchFamily="2" charset="77"/>
                <a:ea typeface="+mn-ea"/>
                <a:cs typeface="+mn-cs"/>
              </a:rPr>
              <a:t> </a:t>
            </a:r>
            <a:r>
              <a:rPr lang="nl-NL" i="0" dirty="0"/>
              <a:t>vr</a:t>
            </a:r>
            <a:r>
              <a:rPr lang="nl-NL" dirty="0"/>
              <a:t>ijheid van geest denken en meningsuiting hoog in het vaandel.</a:t>
            </a:r>
            <a:r>
              <a:rPr lang="en-US" sz="1200" b="0" i="0" u="none" kern="1200" baseline="0" dirty="0">
                <a:solidFill>
                  <a:schemeClr val="tx1"/>
                </a:solidFill>
                <a:effectLst/>
                <a:latin typeface="Merriweather" pitchFamily="2" charset="77"/>
                <a:ea typeface="+mn-ea"/>
                <a:cs typeface="+mn-cs"/>
              </a:rPr>
              <a:t>  </a:t>
            </a:r>
            <a:r>
              <a:rPr lang="en-US" sz="1200" b="0" i="0" u="none" kern="1200" dirty="0">
                <a:solidFill>
                  <a:schemeClr val="tx1"/>
                </a:solidFill>
                <a:effectLst/>
                <a:latin typeface="Merriweather" pitchFamily="2" charset="77"/>
                <a:ea typeface="+mn-ea"/>
                <a:cs typeface="+mn-cs"/>
              </a:rPr>
              <a:t>We </a:t>
            </a:r>
            <a:r>
              <a:rPr lang="en-US" sz="1200" b="0" i="0" u="none" kern="1200" dirty="0" err="1">
                <a:solidFill>
                  <a:schemeClr val="tx1"/>
                </a:solidFill>
                <a:effectLst/>
                <a:latin typeface="Merriweather" pitchFamily="2" charset="77"/>
                <a:ea typeface="+mn-ea"/>
                <a:cs typeface="+mn-cs"/>
              </a:rPr>
              <a:t>dragen</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daarom</a:t>
            </a:r>
            <a:r>
              <a:rPr lang="en-US" sz="1200" b="0" i="0" u="none" kern="1200" dirty="0">
                <a:solidFill>
                  <a:schemeClr val="tx1"/>
                </a:solidFill>
                <a:effectLst/>
                <a:latin typeface="Merriweather" pitchFamily="2" charset="77"/>
                <a:ea typeface="+mn-ea"/>
                <a:cs typeface="+mn-cs"/>
              </a:rPr>
              <a:t> al </a:t>
            </a:r>
            <a:r>
              <a:rPr lang="en-US" sz="1200" b="0" i="0" u="none" kern="1200" dirty="0" err="1">
                <a:solidFill>
                  <a:schemeClr val="tx1"/>
                </a:solidFill>
                <a:effectLst/>
                <a:latin typeface="Merriweather" pitchFamily="2" charset="77"/>
                <a:ea typeface="+mn-ea"/>
                <a:cs typeface="+mn-cs"/>
              </a:rPr>
              <a:t>eeuwenlang</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ons</a:t>
            </a:r>
            <a:r>
              <a:rPr lang="en-US" sz="1200" b="0" i="0" u="none" kern="1200" dirty="0">
                <a:solidFill>
                  <a:schemeClr val="tx1"/>
                </a:solidFill>
                <a:effectLst/>
                <a:latin typeface="Merriweather" pitchFamily="2" charset="77"/>
                <a:ea typeface="+mn-ea"/>
                <a:cs typeface="+mn-cs"/>
              </a:rPr>
              <a:t> motto</a:t>
            </a:r>
            <a:r>
              <a:rPr lang="en-US" sz="1200" b="0" i="0" u="none" kern="1200" baseline="0" dirty="0">
                <a:solidFill>
                  <a:schemeClr val="tx1"/>
                </a:solidFill>
                <a:effectLst/>
                <a:latin typeface="Merriweather" pitchFamily="2" charset="77"/>
                <a:ea typeface="+mn-ea"/>
                <a:cs typeface="+mn-cs"/>
              </a:rPr>
              <a:t> </a:t>
            </a:r>
            <a:r>
              <a:rPr lang="en-US" sz="1200" b="0" i="0" u="none" kern="1200" baseline="0" dirty="0" err="1">
                <a:solidFill>
                  <a:schemeClr val="tx1"/>
                </a:solidFill>
                <a:effectLst/>
                <a:latin typeface="Merriweather" pitchFamily="2" charset="77"/>
                <a:ea typeface="+mn-ea"/>
                <a:cs typeface="+mn-cs"/>
              </a:rPr>
              <a:t>uit</a:t>
            </a:r>
            <a:r>
              <a:rPr lang="en-US" sz="1200" b="0" i="0" u="none" kern="1200" baseline="0" dirty="0">
                <a:solidFill>
                  <a:schemeClr val="tx1"/>
                </a:solidFill>
                <a:effectLst/>
                <a:latin typeface="Merriweather" pitchFamily="2" charset="77"/>
                <a:ea typeface="+mn-ea"/>
                <a:cs typeface="+mn-cs"/>
              </a:rPr>
              <a:t>: </a:t>
            </a:r>
            <a:r>
              <a:rPr lang="en-US" sz="1200" b="1" i="0" u="none" kern="1200" baseline="0" dirty="0">
                <a:solidFill>
                  <a:schemeClr val="tx1"/>
                </a:solidFill>
                <a:effectLst/>
                <a:latin typeface="Merriweather" pitchFamily="2" charset="77"/>
                <a:ea typeface="+mn-ea"/>
                <a:cs typeface="+mn-cs"/>
              </a:rPr>
              <a:t>Bolwerk van </a:t>
            </a:r>
            <a:r>
              <a:rPr lang="en-US" sz="1200" b="1" i="0" u="none" kern="1200" baseline="0" dirty="0" err="1">
                <a:solidFill>
                  <a:schemeClr val="tx1"/>
                </a:solidFill>
                <a:effectLst/>
                <a:latin typeface="Merriweather" pitchFamily="2" charset="77"/>
                <a:ea typeface="+mn-ea"/>
                <a:cs typeface="+mn-cs"/>
              </a:rPr>
              <a:t>Vrijheid</a:t>
            </a:r>
            <a:r>
              <a:rPr lang="en-US" sz="1200" b="0" i="0" u="none" kern="1200" baseline="0" dirty="0">
                <a:solidFill>
                  <a:schemeClr val="tx1"/>
                </a:solidFill>
                <a:effectLst/>
                <a:latin typeface="Merriweather" pitchFamily="2" charset="77"/>
                <a:ea typeface="+mn-ea"/>
                <a:cs typeface="+mn-cs"/>
              </a:rPr>
              <a:t>. Nelson</a:t>
            </a:r>
            <a:r>
              <a:rPr lang="nl-NL" sz="1200" b="0" i="0" u="none" kern="1200" dirty="0">
                <a:solidFill>
                  <a:schemeClr val="tx1"/>
                </a:solidFill>
                <a:effectLst/>
                <a:latin typeface="Merriweather" pitchFamily="2" charset="77"/>
                <a:ea typeface="+mn-ea"/>
                <a:cs typeface="+mn-cs"/>
              </a:rPr>
              <a:t> </a:t>
            </a:r>
            <a:r>
              <a:rPr lang="nl-NL" sz="1200" b="1" i="0" u="none" kern="1200" dirty="0">
                <a:solidFill>
                  <a:schemeClr val="tx1"/>
                </a:solidFill>
                <a:effectLst/>
                <a:latin typeface="Merriweather" pitchFamily="2" charset="77"/>
                <a:ea typeface="+mn-ea"/>
                <a:cs typeface="+mn-cs"/>
              </a:rPr>
              <a:t>Mandela</a:t>
            </a:r>
            <a:r>
              <a:rPr lang="nl-NL" sz="1200" b="0" i="0" u="none" kern="1200" dirty="0">
                <a:solidFill>
                  <a:schemeClr val="tx1"/>
                </a:solidFill>
                <a:effectLst/>
                <a:latin typeface="Merriweather" pitchFamily="2" charset="77"/>
                <a:ea typeface="+mn-ea"/>
                <a:cs typeface="+mn-cs"/>
              </a:rPr>
              <a:t>,  Winston </a:t>
            </a:r>
            <a:r>
              <a:rPr lang="nl-NL" sz="1200" b="1" i="0" u="none" kern="1200" dirty="0">
                <a:solidFill>
                  <a:schemeClr val="tx1"/>
                </a:solidFill>
                <a:effectLst/>
                <a:latin typeface="Merriweather" pitchFamily="2" charset="77"/>
                <a:ea typeface="+mn-ea"/>
                <a:cs typeface="+mn-cs"/>
              </a:rPr>
              <a:t>Churchill</a:t>
            </a:r>
            <a:r>
              <a:rPr lang="nl-NL" sz="1200" b="0" i="0" u="none" kern="1200" dirty="0">
                <a:solidFill>
                  <a:schemeClr val="tx1"/>
                </a:solidFill>
                <a:effectLst/>
                <a:latin typeface="Merriweather" pitchFamily="2" charset="77"/>
                <a:ea typeface="+mn-ea"/>
                <a:cs typeface="+mn-cs"/>
              </a:rPr>
              <a:t> en toenmalig Koningin</a:t>
            </a:r>
            <a:r>
              <a:rPr lang="nl-NL" sz="1200" b="0" i="0" u="none" kern="1200" baseline="0" dirty="0">
                <a:solidFill>
                  <a:schemeClr val="tx1"/>
                </a:solidFill>
                <a:effectLst/>
                <a:latin typeface="Merriweather" pitchFamily="2" charset="77"/>
                <a:ea typeface="+mn-ea"/>
                <a:cs typeface="+mn-cs"/>
              </a:rPr>
              <a:t> </a:t>
            </a:r>
            <a:r>
              <a:rPr lang="nl-NL" sz="1200" b="1" i="0" u="none" kern="1200" baseline="0" dirty="0">
                <a:solidFill>
                  <a:schemeClr val="tx1"/>
                </a:solidFill>
                <a:effectLst/>
                <a:latin typeface="Merriweather" pitchFamily="2" charset="77"/>
                <a:ea typeface="+mn-ea"/>
                <a:cs typeface="+mn-cs"/>
              </a:rPr>
              <a:t>Beatrix</a:t>
            </a:r>
            <a:r>
              <a:rPr lang="nl-NL" sz="1200" b="0" i="0" u="none" kern="1200" baseline="0" dirty="0">
                <a:solidFill>
                  <a:schemeClr val="tx1"/>
                </a:solidFill>
                <a:effectLst/>
                <a:latin typeface="Merriweather" pitchFamily="2" charset="77"/>
                <a:ea typeface="+mn-ea"/>
                <a:cs typeface="+mn-cs"/>
              </a:rPr>
              <a:t> kregen eredoctoraten </a:t>
            </a:r>
            <a:r>
              <a:rPr lang="nl-NL" sz="1200" b="0" i="0" u="none" kern="1200" dirty="0">
                <a:solidFill>
                  <a:schemeClr val="tx1"/>
                </a:solidFill>
                <a:effectLst/>
                <a:latin typeface="Merriweather" pitchFamily="2" charset="77"/>
                <a:ea typeface="+mn-ea"/>
                <a:cs typeface="+mn-cs"/>
              </a:rPr>
              <a:t>voor de verdediging</a:t>
            </a:r>
            <a:r>
              <a:rPr lang="nl-NL" sz="1200" b="0" i="0" u="none" kern="1200" baseline="0" dirty="0">
                <a:solidFill>
                  <a:schemeClr val="tx1"/>
                </a:solidFill>
                <a:effectLst/>
                <a:latin typeface="Merriweather" pitchFamily="2" charset="77"/>
                <a:ea typeface="+mn-ea"/>
                <a:cs typeface="+mn-cs"/>
              </a:rPr>
              <a:t> van de vrijheid. (</a:t>
            </a:r>
            <a:r>
              <a:rPr lang="nl-NL" sz="1200" b="0" i="1" u="none" kern="1200" baseline="0" dirty="0">
                <a:solidFill>
                  <a:schemeClr val="tx1"/>
                </a:solidFill>
                <a:effectLst/>
                <a:latin typeface="Merriweather" pitchFamily="2" charset="77"/>
                <a:ea typeface="+mn-ea"/>
                <a:cs typeface="+mn-cs"/>
              </a:rPr>
              <a:t>https://www.universiteitleiden.nl/over-ons/profiel</a:t>
            </a:r>
            <a:r>
              <a:rPr lang="nl-NL" sz="1200" b="0" i="0" u="none" kern="1200" baseline="0" dirty="0">
                <a:solidFill>
                  <a:schemeClr val="tx1"/>
                </a:solidFill>
                <a:effectLst/>
                <a:latin typeface="Merriweather" pitchFamily="2" charset="77"/>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Toonaangevende </a:t>
            </a:r>
            <a:r>
              <a:rPr lang="nl-NL" sz="1200" b="0" i="0" u="none" kern="1200" baseline="0" dirty="0" err="1">
                <a:solidFill>
                  <a:schemeClr val="tx1"/>
                </a:solidFill>
                <a:effectLst/>
                <a:latin typeface="Merriweather" pitchFamily="2" charset="77"/>
                <a:ea typeface="+mn-ea"/>
                <a:cs typeface="+mn-cs"/>
              </a:rPr>
              <a:t>onderzoeksuniversiteit</a:t>
            </a:r>
            <a:r>
              <a:rPr lang="nl-NL" sz="1200" b="0" i="0" u="none" kern="1200" baseline="0" dirty="0">
                <a:solidFill>
                  <a:schemeClr val="tx1"/>
                </a:solidFill>
                <a:effectLst/>
                <a:latin typeface="Merriweather" pitchFamily="2" charset="77"/>
                <a:ea typeface="+mn-ea"/>
                <a:cs typeface="+mn-cs"/>
              </a:rPr>
              <a:t>, altijd vernieuwend geweest, impact op de samenleving. Zie tekst Erik. Al sinds 1575 vernieuwen we wetenschap door te verbinden — met elkaar en met de wereld. Waar academische vrijheid leidt tot vernieuwing en maatschappelijke impact.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pPr>
              <a:lnSpc>
                <a:spcPct val="120000"/>
              </a:lnSpc>
            </a:pPr>
            <a:r>
              <a:rPr lang="nl-NL" sz="1200" b="1" i="0" kern="1200" dirty="0">
                <a:solidFill>
                  <a:schemeClr val="tx1"/>
                </a:solidFill>
                <a:effectLst/>
                <a:latin typeface="Merriweather" pitchFamily="2" charset="77"/>
                <a:ea typeface="+mn-ea"/>
                <a:cs typeface="+mn-cs"/>
              </a:rPr>
              <a:t>LDE</a:t>
            </a:r>
          </a:p>
          <a:p>
            <a:pPr>
              <a:lnSpc>
                <a:spcPct val="120000"/>
              </a:lnSpc>
            </a:pPr>
            <a:endParaRPr lang="nl-NL" sz="1200" b="1"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1200" b="0" i="0" kern="1200" dirty="0" err="1">
                <a:solidFill>
                  <a:srgbClr val="0C2577"/>
                </a:solidFill>
                <a:latin typeface="Merriweather" pitchFamily="2" charset="77"/>
                <a:ea typeface="+mn-ea"/>
                <a:cs typeface="+mn-cs"/>
              </a:rPr>
              <a:t>centres</a:t>
            </a:r>
            <a:r>
              <a:rPr lang="nl-NL" sz="12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rgbClr val="0C2577"/>
              </a:solidFill>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1" kern="1200" dirty="0">
                <a:solidFill>
                  <a:srgbClr val="0C2577"/>
                </a:solidFill>
                <a:latin typeface="Merriweather" pitchFamily="2" charset="77"/>
                <a:ea typeface="+mn-ea"/>
                <a:cs typeface="+mn-cs"/>
              </a:rPr>
              <a:t>https://www.leiden-delft-erasmus.nl/</a:t>
            </a:r>
            <a:endParaRPr lang="nl-NL" sz="1200" b="1" i="1" kern="1200" dirty="0">
              <a:solidFill>
                <a:schemeClr val="tx1"/>
              </a:solidFill>
              <a:effectLst/>
              <a:latin typeface="Merriweather" pitchFamily="2" charset="77"/>
              <a:ea typeface="+mn-ea"/>
              <a:cs typeface="+mn-cs"/>
            </a:endParaRPr>
          </a:p>
          <a:p>
            <a:pPr>
              <a:lnSpc>
                <a:spcPct val="120000"/>
              </a:lnSpc>
            </a:pPr>
            <a:endParaRPr lang="nl-NL" sz="1200" b="1" i="0"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 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Leiden Kennisstad</a:t>
            </a: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Gezondheid &amp; Welzijn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Biodiversiteit &amp; Duurzaamheid</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a:p>
            <a:endParaRPr lang="nl-NL" sz="1200" b="1" i="0" kern="1200" dirty="0">
              <a:solidFill>
                <a:schemeClr val="tx1"/>
              </a:solidFill>
              <a:effectLst/>
              <a:latin typeface="Merriweather" pitchFamily="2" charset="77"/>
              <a:ea typeface="+mn-ea"/>
              <a:cs typeface="+mn-cs"/>
            </a:endParaRPr>
          </a:p>
          <a:p>
            <a:r>
              <a:rPr lang="nl-NL" sz="1200" b="1" i="0" kern="1200" dirty="0" err="1">
                <a:solidFill>
                  <a:schemeClr val="tx1"/>
                </a:solidFill>
                <a:effectLst/>
                <a:latin typeface="Merriweather" pitchFamily="2" charset="77"/>
                <a:ea typeface="+mn-ea"/>
                <a:cs typeface="+mn-cs"/>
              </a:rPr>
              <a:t>Key</a:t>
            </a:r>
            <a:r>
              <a:rPr lang="nl-NL" sz="1200" b="1" i="0" kern="1200" dirty="0">
                <a:solidFill>
                  <a:schemeClr val="tx1"/>
                </a:solidFill>
                <a:effectLst/>
                <a:latin typeface="Merriweather" pitchFamily="2" charset="77"/>
                <a:ea typeface="+mn-ea"/>
                <a:cs typeface="+mn-cs"/>
              </a:rPr>
              <a:t> </a:t>
            </a:r>
            <a:r>
              <a:rPr lang="nl-NL" sz="1200" b="1" i="0" kern="1200" dirty="0" err="1">
                <a:solidFill>
                  <a:schemeClr val="tx1"/>
                </a:solidFill>
                <a:effectLst/>
                <a:latin typeface="Merriweather" pitchFamily="2" charset="77"/>
                <a:ea typeface="+mn-ea"/>
                <a:cs typeface="+mn-cs"/>
              </a:rPr>
              <a:t>Region</a:t>
            </a:r>
            <a:r>
              <a:rPr lang="nl-NL" sz="1200" b="1" i="0" kern="1200" dirty="0">
                <a:solidFill>
                  <a:schemeClr val="tx1"/>
                </a:solidFill>
                <a:effectLst/>
                <a:latin typeface="Merriweather" pitchFamily="2" charset="77"/>
                <a:ea typeface="+mn-ea"/>
                <a:cs typeface="+mn-cs"/>
              </a:rPr>
              <a:t> Leiden</a:t>
            </a:r>
          </a:p>
          <a:p>
            <a:endParaRPr lang="nl-NL" sz="1200" b="0"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Key</a:t>
            </a:r>
            <a:r>
              <a:rPr lang="nl-NL" sz="1200" b="0" i="0" kern="1200" dirty="0">
                <a:solidFill>
                  <a:schemeClr val="tx1"/>
                </a:solidFill>
                <a:effectLst/>
                <a:latin typeface="Merriweather" pitchFamily="2" charset="77"/>
                <a:ea typeface="+mn-ea"/>
                <a:cs typeface="+mn-cs"/>
              </a:rPr>
              <a:t> </a:t>
            </a:r>
            <a:r>
              <a:rPr lang="nl-NL" sz="1200" b="0" i="0" kern="1200" dirty="0" err="1">
                <a:solidFill>
                  <a:schemeClr val="tx1"/>
                </a:solidFill>
                <a:effectLst/>
                <a:latin typeface="Merriweather" pitchFamily="2" charset="77"/>
                <a:ea typeface="+mn-ea"/>
                <a:cs typeface="+mn-cs"/>
              </a:rPr>
              <a:t>Region</a:t>
            </a:r>
            <a:r>
              <a:rPr lang="nl-NL" sz="1200" b="0" i="0" kern="1200" dirty="0">
                <a:solidFill>
                  <a:schemeClr val="tx1"/>
                </a:solidFill>
                <a:effectLst/>
                <a:latin typeface="Merriweather" pitchFamily="2" charset="77"/>
                <a:ea typeface="+mn-ea"/>
                <a:cs typeface="+mn-cs"/>
              </a:rPr>
              <a:t> Leiden, de opvolger van het samenwerkingsverband </a:t>
            </a:r>
            <a:r>
              <a:rPr lang="nl-NL" sz="1200" b="0" i="1" kern="1200" dirty="0">
                <a:solidFill>
                  <a:schemeClr val="tx1"/>
                </a:solidFill>
                <a:effectLst/>
                <a:latin typeface="Merriweather" pitchFamily="2" charset="77"/>
                <a:ea typeface="+mn-ea"/>
                <a:cs typeface="+mn-cs"/>
              </a:rPr>
              <a:t>Economie071</a:t>
            </a:r>
            <a:r>
              <a:rPr lang="nl-NL" sz="1200" b="0" i="0" kern="1200" dirty="0">
                <a:solidFill>
                  <a:schemeClr val="tx1"/>
                </a:solidFill>
                <a:effectLst/>
                <a:latin typeface="Merriweather" pitchFamily="2" charset="77"/>
                <a:ea typeface="+mn-ea"/>
                <a:cs typeface="+mn-cs"/>
              </a:rPr>
              <a:t>), is een publiek-private samenwerking waarin drie toonaangevende innovatieclusters de kern vormen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Samen vormen zij de zogeheten </a:t>
            </a:r>
            <a:r>
              <a:rPr lang="nl-NL" sz="1200" b="0" i="0" kern="1200" dirty="0" err="1">
                <a:solidFill>
                  <a:schemeClr val="tx1"/>
                </a:solidFill>
                <a:effectLst/>
                <a:latin typeface="Merriweather" pitchFamily="2" charset="77"/>
                <a:ea typeface="+mn-ea"/>
                <a:cs typeface="+mn-cs"/>
              </a:rPr>
              <a:t>kennisas</a:t>
            </a:r>
            <a:r>
              <a:rPr lang="nl-NL" sz="1200" b="0" i="0" kern="1200" dirty="0">
                <a:solidFill>
                  <a:schemeClr val="tx1"/>
                </a:solidFill>
                <a:effectLst/>
                <a:latin typeface="Merriweather" pitchFamily="2" charset="77"/>
                <a:ea typeface="+mn-ea"/>
                <a:cs typeface="+mn-cs"/>
              </a:rPr>
              <a:t> Leiden–Katwijk–Noordwijk:</a:t>
            </a:r>
          </a:p>
          <a:p>
            <a:endParaRPr lang="nl-NL" sz="1200" b="1"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 Gericht op </a:t>
            </a:r>
            <a:r>
              <a:rPr lang="nl-NL" sz="1200" b="0" i="1" kern="1200" dirty="0" err="1">
                <a:solidFill>
                  <a:schemeClr val="tx1"/>
                </a:solidFill>
                <a:effectLst/>
                <a:latin typeface="Merriweather" pitchFamily="2" charset="77"/>
                <a:ea typeface="+mn-ea"/>
                <a:cs typeface="+mn-cs"/>
              </a:rPr>
              <a:t>bioscience</a:t>
            </a:r>
            <a:r>
              <a:rPr lang="nl-NL" sz="1200" b="0" i="0" kern="1200" dirty="0">
                <a:solidFill>
                  <a:schemeClr val="tx1"/>
                </a:solidFill>
                <a:effectLst/>
                <a:latin typeface="Merriweather" pitchFamily="2" charset="77"/>
                <a:ea typeface="+mn-ea"/>
                <a:cs typeface="+mn-cs"/>
              </a:rPr>
              <a:t>, gezondheid en biotechnologie.</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NL Space Campus (in Noordwijk) – Gericht op ruimtevaarttechnologie en satellietdata.</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Unmanned</a:t>
            </a:r>
            <a:r>
              <a:rPr lang="nl-NL" sz="1200" b="0" i="0" kern="1200" dirty="0">
                <a:solidFill>
                  <a:schemeClr val="tx1"/>
                </a:solidFill>
                <a:effectLst/>
                <a:latin typeface="Merriweather" pitchFamily="2" charset="77"/>
                <a:ea typeface="+mn-ea"/>
                <a:cs typeface="+mn-cs"/>
              </a:rPr>
              <a:t> Valley (in Katwijk/Valkenburg) – Gericht op onbemande systemen, sensoren en drone-technologie</a:t>
            </a:r>
            <a:br>
              <a:rPr lang="nl-NL" dirty="0"/>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NL Space Campus is de ontmoetingsplaats voor de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)nationale ruimtevaartsector, met ESA ESTEC en de universiteiten van Leiden - Delft - Erasmus </a:t>
            </a:r>
          </a:p>
          <a:p>
            <a:r>
              <a:rPr lang="nl-NL" sz="1200" b="0" i="0" kern="1200" dirty="0">
                <a:solidFill>
                  <a:schemeClr val="tx1"/>
                </a:solidFill>
                <a:effectLst/>
                <a:latin typeface="Merriweather" pitchFamily="2" charset="77"/>
                <a:ea typeface="+mn-ea"/>
                <a:cs typeface="+mn-cs"/>
              </a:rPr>
              <a:t>als belangrijke kennispartners</a:t>
            </a:r>
            <a:endParaRPr lang="nl-NL" dirty="0"/>
          </a:p>
          <a:p>
            <a:endParaRPr lang="nl-NL" dirty="0"/>
          </a:p>
          <a:p>
            <a:r>
              <a:rPr lang="nl-NL" dirty="0"/>
              <a:t>De Universiteit Leiden is gevestigd in twee steden, </a:t>
            </a:r>
            <a:r>
              <a:rPr lang="nl-NL" b="1" dirty="0"/>
              <a:t>Leiden en Den Haag</a:t>
            </a:r>
            <a:r>
              <a:rPr lang="nl-NL" dirty="0"/>
              <a:t>, in het hart van Nederland, dicht bij internationale luchthaven Schiphol, nabij de kust en grote steden. In het hart van Europa.</a:t>
            </a:r>
          </a:p>
          <a:p>
            <a:endParaRPr lang="nl-NL" sz="1200" b="0" i="1" u="sng"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Leiden</a:t>
            </a:r>
          </a:p>
          <a:p>
            <a:endParaRPr lang="nl-NL" sz="1200" b="1" i="0" u="none"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Historische binnenstad</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130.000 inwoners</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Stad van ontdekkingen</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Leiden Bio </a:t>
            </a:r>
            <a:r>
              <a:rPr lang="nl-NL" sz="1200" b="0" i="0" u="none" kern="1200" dirty="0" err="1">
                <a:solidFill>
                  <a:schemeClr val="tx1"/>
                </a:solidFill>
                <a:effectLst/>
                <a:latin typeface="Merriweather" pitchFamily="2" charset="77"/>
                <a:ea typeface="+mn-ea"/>
                <a:cs typeface="+mn-cs"/>
              </a:rPr>
              <a:t>Science</a:t>
            </a:r>
            <a:r>
              <a:rPr lang="nl-NL" sz="1200" b="0" i="0" u="none" kern="1200" dirty="0">
                <a:solidFill>
                  <a:schemeClr val="tx1"/>
                </a:solidFill>
                <a:effectLst/>
                <a:latin typeface="Merriweather" pitchFamily="2" charset="77"/>
                <a:ea typeface="+mn-ea"/>
                <a:cs typeface="+mn-cs"/>
              </a:rPr>
              <a:t> Park</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Binnenstadcampus </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Musea</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6 van de 7 faculteiten en ca. 35.000 studenten</a:t>
            </a: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Leiden is </a:t>
            </a:r>
            <a:r>
              <a:rPr lang="en-US" dirty="0" err="1"/>
              <a:t>stad</a:t>
            </a:r>
            <a:r>
              <a:rPr lang="en-US" baseline="0" dirty="0"/>
              <a:t> van </a:t>
            </a:r>
            <a:r>
              <a:rPr lang="en-US" baseline="0" dirty="0" err="1"/>
              <a:t>ontdekkingen</a:t>
            </a:r>
            <a:r>
              <a:rPr lang="en-US" baseline="0" dirty="0"/>
              <a:t>. De Universiteit </a:t>
            </a:r>
            <a:r>
              <a:rPr lang="en-US" baseline="0" dirty="0" err="1"/>
              <a:t>drukt</a:t>
            </a:r>
            <a:r>
              <a:rPr lang="en-US" baseline="0" dirty="0"/>
              <a:t> al </a:t>
            </a:r>
            <a:r>
              <a:rPr lang="en-US" baseline="0" dirty="0" err="1"/>
              <a:t>meer</a:t>
            </a:r>
            <a:r>
              <a:rPr lang="en-US" baseline="0" dirty="0"/>
              <a:t> dan 450 </a:t>
            </a:r>
            <a:r>
              <a:rPr lang="en-US" baseline="0" dirty="0" err="1"/>
              <a:t>jaar</a:t>
            </a:r>
            <a:r>
              <a:rPr lang="en-US" baseline="0" dirty="0"/>
              <a:t> </a:t>
            </a:r>
            <a:r>
              <a:rPr lang="en-US" baseline="0" dirty="0" err="1"/>
              <a:t>een</a:t>
            </a:r>
            <a:r>
              <a:rPr lang="en-US" baseline="0" dirty="0"/>
              <a:t> </a:t>
            </a:r>
            <a:r>
              <a:rPr lang="en-US" baseline="0" dirty="0" err="1"/>
              <a:t>stempel</a:t>
            </a:r>
            <a:r>
              <a:rPr lang="en-US" baseline="0" dirty="0"/>
              <a:t> op </a:t>
            </a:r>
            <a:r>
              <a:rPr lang="en-US" baseline="0" dirty="0" err="1"/>
              <a:t>deze</a:t>
            </a:r>
            <a:r>
              <a:rPr lang="en-US" baseline="0" dirty="0"/>
              <a:t> </a:t>
            </a:r>
            <a:r>
              <a:rPr lang="en-US" baseline="0" dirty="0" err="1"/>
              <a:t>stad</a:t>
            </a:r>
            <a:r>
              <a:rPr lang="en-US" baseline="0" dirty="0"/>
              <a:t>, met twee </a:t>
            </a:r>
            <a:r>
              <a:rPr lang="en-US" baseline="0" dirty="0" err="1"/>
              <a:t>campussen</a:t>
            </a:r>
            <a:r>
              <a:rPr lang="en-US" baseline="0" dirty="0"/>
              <a:t>, die 6 </a:t>
            </a:r>
            <a:r>
              <a:rPr lang="en-US" baseline="0" dirty="0" err="1"/>
              <a:t>faculteiten</a:t>
            </a:r>
            <a:r>
              <a:rPr lang="en-US" baseline="0" dirty="0"/>
              <a:t> </a:t>
            </a:r>
            <a:r>
              <a:rPr lang="en-US" baseline="0" dirty="0" err="1"/>
              <a:t>huisvesten</a:t>
            </a:r>
            <a:r>
              <a:rPr lang="en-US" baseline="0" dirty="0"/>
              <a:t>: </a:t>
            </a:r>
            <a:r>
              <a:rPr lang="en-US" baseline="0" dirty="0" err="1"/>
              <a:t>Rechten</a:t>
            </a:r>
            <a:r>
              <a:rPr lang="en-US" baseline="0" dirty="0"/>
              <a:t>, </a:t>
            </a:r>
            <a:r>
              <a:rPr lang="en-US" baseline="0" dirty="0" err="1"/>
              <a:t>en</a:t>
            </a:r>
            <a:r>
              <a:rPr lang="en-US" baseline="0" dirty="0"/>
              <a:t> </a:t>
            </a:r>
            <a:r>
              <a:rPr lang="en-US" baseline="0" dirty="0" err="1"/>
              <a:t>Geesteswetenschappen</a:t>
            </a:r>
            <a:r>
              <a:rPr lang="en-US" baseline="0" dirty="0"/>
              <a:t> in de </a:t>
            </a:r>
            <a:r>
              <a:rPr lang="en-US" baseline="0" dirty="0" err="1"/>
              <a:t>binnenstad</a:t>
            </a:r>
            <a:r>
              <a:rPr lang="en-US" baseline="0" dirty="0"/>
              <a:t>, </a:t>
            </a:r>
            <a:r>
              <a:rPr lang="en-US" baseline="0" dirty="0" err="1"/>
              <a:t>Geneeskunde</a:t>
            </a:r>
            <a:r>
              <a:rPr lang="en-US" baseline="0" dirty="0"/>
              <a:t>, W&amp;N, </a:t>
            </a:r>
            <a:r>
              <a:rPr lang="en-US" baseline="0" dirty="0" err="1"/>
              <a:t>Sociale</a:t>
            </a:r>
            <a:r>
              <a:rPr lang="en-US" baseline="0" dirty="0"/>
              <a:t> </a:t>
            </a:r>
            <a:r>
              <a:rPr lang="en-US" baseline="0" dirty="0" err="1"/>
              <a:t>wetenschappen</a:t>
            </a:r>
            <a:r>
              <a:rPr lang="en-US" baseline="0" dirty="0"/>
              <a:t> </a:t>
            </a:r>
            <a:r>
              <a:rPr lang="en-US" baseline="0" dirty="0" err="1"/>
              <a:t>en</a:t>
            </a:r>
            <a:r>
              <a:rPr lang="en-US" baseline="0" dirty="0"/>
              <a:t> </a:t>
            </a:r>
            <a:r>
              <a:rPr lang="en-US" baseline="0" dirty="0" err="1"/>
              <a:t>Archeologie</a:t>
            </a:r>
            <a:r>
              <a:rPr lang="en-US" baseline="0" dirty="0"/>
              <a:t> </a:t>
            </a:r>
            <a:r>
              <a:rPr lang="en-US" baseline="0" dirty="0" err="1"/>
              <a:t>rondom</a:t>
            </a:r>
            <a:r>
              <a:rPr lang="en-US" baseline="0" dirty="0"/>
              <a:t> het Leiden Bio Science Park. Veel </a:t>
            </a:r>
            <a:r>
              <a:rPr lang="en-US" baseline="0" dirty="0" err="1"/>
              <a:t>musea</a:t>
            </a:r>
            <a:r>
              <a:rPr lang="en-US" baseline="0" dirty="0"/>
              <a:t> in Leiden </a:t>
            </a:r>
            <a:r>
              <a:rPr lang="en-US" baseline="0" dirty="0" err="1"/>
              <a:t>zijn</a:t>
            </a:r>
            <a:r>
              <a:rPr lang="en-US" baseline="0" dirty="0"/>
              <a:t> </a:t>
            </a:r>
            <a:r>
              <a:rPr lang="en-US" baseline="0" dirty="0" err="1"/>
              <a:t>nauw</a:t>
            </a:r>
            <a:r>
              <a:rPr lang="en-US" baseline="0" dirty="0"/>
              <a:t> </a:t>
            </a:r>
            <a:r>
              <a:rPr lang="en-US" baseline="0" dirty="0" err="1"/>
              <a:t>verbonden</a:t>
            </a:r>
            <a:r>
              <a:rPr lang="en-US" baseline="0" dirty="0"/>
              <a:t> </a:t>
            </a:r>
            <a:r>
              <a:rPr lang="en-US" baseline="0" dirty="0" err="1"/>
              <a:t>aan</a:t>
            </a:r>
            <a:r>
              <a:rPr lang="en-US" baseline="0" dirty="0"/>
              <a:t> de Leidse </a:t>
            </a:r>
            <a:r>
              <a:rPr lang="en-US" baseline="0" dirty="0" err="1"/>
              <a:t>universiteit</a:t>
            </a:r>
            <a:r>
              <a:rPr lang="en-US" baseline="0" dirty="0"/>
              <a:t>. 6 op de 7 van </a:t>
            </a:r>
            <a:r>
              <a:rPr lang="en-US" baseline="0" dirty="0" err="1"/>
              <a:t>onze</a:t>
            </a:r>
            <a:r>
              <a:rPr lang="en-US" baseline="0" dirty="0"/>
              <a:t> </a:t>
            </a:r>
            <a:r>
              <a:rPr lang="en-US" baseline="0" dirty="0" err="1"/>
              <a:t>studenten</a:t>
            </a:r>
            <a:r>
              <a:rPr lang="en-US" baseline="0" dirty="0"/>
              <a:t> </a:t>
            </a:r>
            <a:r>
              <a:rPr lang="en-US" baseline="0" dirty="0" err="1"/>
              <a:t>studeert</a:t>
            </a:r>
            <a:r>
              <a:rPr lang="en-US" baseline="0" dirty="0"/>
              <a:t> in Leiden, </a:t>
            </a:r>
            <a:r>
              <a:rPr lang="en-US" baseline="0" dirty="0" err="1"/>
              <a:t>vele</a:t>
            </a:r>
            <a:r>
              <a:rPr lang="en-US" baseline="0" dirty="0"/>
              <a:t> </a:t>
            </a:r>
            <a:r>
              <a:rPr lang="en-US" baseline="0" dirty="0" err="1"/>
              <a:t>wonen</a:t>
            </a:r>
            <a:r>
              <a:rPr lang="en-US" baseline="0" dirty="0"/>
              <a:t> er </a:t>
            </a:r>
            <a:r>
              <a:rPr lang="en-US" baseline="0" dirty="0" err="1"/>
              <a:t>ook</a:t>
            </a:r>
            <a:r>
              <a:rPr lang="en-US" baseline="0" dirty="0"/>
              <a:t>. </a:t>
            </a:r>
            <a:endParaRPr lang="nl-NL" sz="1200" b="1" i="0" u="none" kern="1200" dirty="0">
              <a:solidFill>
                <a:schemeClr val="tx1"/>
              </a:solidFill>
              <a:effectLst/>
              <a:latin typeface="Merriweather" pitchFamily="2" charset="77"/>
              <a:ea typeface="+mn-ea"/>
              <a:cs typeface="+mn-cs"/>
            </a:endParaRPr>
          </a:p>
          <a:p>
            <a:endParaRPr lang="nl-NL" sz="1200" b="0" i="0" u="none"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Den Haag</a:t>
            </a:r>
          </a:p>
          <a:p>
            <a:endParaRPr lang="nl-NL" sz="1200" b="1" i="0" u="none" kern="1200" dirty="0">
              <a:solidFill>
                <a:schemeClr val="tx1"/>
              </a:solidFill>
              <a:effectLst/>
              <a:latin typeface="Merriweather" pitchFamily="2" charset="77"/>
              <a:ea typeface="+mn-ea"/>
              <a:cs typeface="+mn-cs"/>
            </a:endParaRPr>
          </a:p>
          <a:p>
            <a:pPr marL="285750" indent="-285750">
              <a:buFont typeface="Arial" panose="020B0604020202020204" pitchFamily="34" charset="0"/>
              <a:buChar char="•"/>
            </a:pPr>
            <a:r>
              <a:rPr lang="nl-NL" dirty="0">
                <a:solidFill>
                  <a:schemeClr val="bg1"/>
                </a:solidFill>
                <a:latin typeface="Merriweather" panose="00000500000000000000" pitchFamily="2" charset="0"/>
              </a:rPr>
              <a:t>Regeringsstad, internationale organisaties en ambassades​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570.000 inwoners​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Internationale stad van</a:t>
            </a:r>
            <a:br>
              <a:rPr lang="nl-NL" dirty="0">
                <a:solidFill>
                  <a:schemeClr val="bg1"/>
                </a:solidFill>
                <a:latin typeface="Merriweather" panose="00000500000000000000" pitchFamily="2" charset="0"/>
              </a:rPr>
            </a:br>
            <a:r>
              <a:rPr lang="nl-NL" dirty="0">
                <a:solidFill>
                  <a:schemeClr val="bg1"/>
                </a:solidFill>
                <a:latin typeface="Merriweather" panose="00000500000000000000" pitchFamily="2" charset="0"/>
              </a:rPr>
              <a:t>Vrede, Recht en Veiligheid​</a:t>
            </a:r>
          </a:p>
          <a:p>
            <a:pPr marL="285750" indent="-285750">
              <a:buFont typeface="Arial" panose="020B0604020202020204" pitchFamily="34" charset="0"/>
              <a:buChar char="•"/>
            </a:pPr>
            <a:r>
              <a:rPr lang="nl-NL" dirty="0">
                <a:solidFill>
                  <a:schemeClr val="bg1"/>
                </a:solidFill>
                <a:latin typeface="Merriweather" panose="00000500000000000000" pitchFamily="2" charset="0"/>
              </a:rPr>
              <a:t>Campus Den Haag​</a:t>
            </a:r>
          </a:p>
          <a:p>
            <a:pPr marL="285750" indent="-285750">
              <a:buFont typeface="Arial" panose="020B0604020202020204" pitchFamily="34" charset="0"/>
              <a:buChar char="•"/>
            </a:pPr>
            <a:r>
              <a:rPr lang="nl-NL" dirty="0">
                <a:solidFill>
                  <a:schemeClr val="bg1"/>
                </a:solidFill>
                <a:latin typeface="Merriweather" panose="00000500000000000000" pitchFamily="2" charset="0"/>
              </a:rPr>
              <a:t>30 musea​</a:t>
            </a:r>
          </a:p>
          <a:p>
            <a:pPr marL="285750" indent="-285750">
              <a:buFont typeface="Arial" panose="020B0604020202020204" pitchFamily="34" charset="0"/>
              <a:buChar char="•"/>
            </a:pPr>
            <a:r>
              <a:rPr lang="nl-NL" dirty="0">
                <a:solidFill>
                  <a:schemeClr val="bg1"/>
                </a:solidFill>
                <a:latin typeface="Merriweather" panose="00000500000000000000" pitchFamily="2" charset="0"/>
              </a:rPr>
              <a:t>7 faculteiten en ruim 7.000 studenten</a:t>
            </a:r>
            <a:endParaRPr lang="nl-NL" sz="1200" b="1" i="0" u="none" kern="1200" dirty="0">
              <a:solidFill>
                <a:schemeClr val="tx1"/>
              </a:solidFill>
              <a:effectLst/>
              <a:latin typeface="Merriweather" pitchFamily="2" charset="77"/>
              <a:ea typeface="+mn-ea"/>
              <a:cs typeface="+mn-cs"/>
            </a:endParaRP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Sinds</a:t>
            </a:r>
            <a:r>
              <a:rPr lang="en-US" dirty="0"/>
              <a:t> </a:t>
            </a:r>
            <a:r>
              <a:rPr lang="en-US" baseline="0" dirty="0"/>
              <a:t>1997 is de </a:t>
            </a:r>
            <a:r>
              <a:rPr lang="en-US" baseline="0" dirty="0" err="1"/>
              <a:t>universiteit</a:t>
            </a:r>
            <a:r>
              <a:rPr lang="en-US" baseline="0" dirty="0"/>
              <a:t> </a:t>
            </a:r>
            <a:r>
              <a:rPr lang="en-US" baseline="0" dirty="0" err="1"/>
              <a:t>ook</a:t>
            </a:r>
            <a:r>
              <a:rPr lang="en-US" baseline="0" dirty="0"/>
              <a:t> </a:t>
            </a:r>
            <a:r>
              <a:rPr lang="en-US" baseline="0" dirty="0" err="1"/>
              <a:t>gevestigd</a:t>
            </a:r>
            <a:r>
              <a:rPr lang="en-US" baseline="0" dirty="0"/>
              <a:t> in Den Haag, de </a:t>
            </a:r>
            <a:r>
              <a:rPr lang="en-US" baseline="0" dirty="0" err="1"/>
              <a:t>derde</a:t>
            </a:r>
            <a:r>
              <a:rPr lang="en-US" baseline="0" dirty="0"/>
              <a:t> </a:t>
            </a:r>
            <a:r>
              <a:rPr lang="en-US" baseline="0" dirty="0" err="1"/>
              <a:t>stad</a:t>
            </a:r>
            <a:r>
              <a:rPr lang="en-US" baseline="0" dirty="0"/>
              <a:t> van Nederland, die </a:t>
            </a:r>
            <a:r>
              <a:rPr lang="en-US" baseline="0" dirty="0" err="1"/>
              <a:t>voor</a:t>
            </a:r>
            <a:r>
              <a:rPr lang="en-US" baseline="0" dirty="0"/>
              <a:t> </a:t>
            </a:r>
            <a:r>
              <a:rPr lang="en-US" baseline="0" dirty="0" err="1"/>
              <a:t>onze</a:t>
            </a:r>
            <a:r>
              <a:rPr lang="en-US" baseline="0" dirty="0"/>
              <a:t> </a:t>
            </a:r>
            <a:r>
              <a:rPr lang="en-US" baseline="0" dirty="0" err="1"/>
              <a:t>komst</a:t>
            </a:r>
            <a:r>
              <a:rPr lang="en-US" baseline="0" dirty="0"/>
              <a:t> </a:t>
            </a:r>
            <a:r>
              <a:rPr lang="en-US" baseline="0" dirty="0" err="1"/>
              <a:t>geen</a:t>
            </a:r>
            <a:r>
              <a:rPr lang="en-US" baseline="0" dirty="0"/>
              <a:t> </a:t>
            </a:r>
            <a:r>
              <a:rPr lang="en-US" baseline="0" dirty="0" err="1"/>
              <a:t>universiteit</a:t>
            </a:r>
            <a:r>
              <a:rPr lang="en-US" baseline="0" dirty="0"/>
              <a:t> had. </a:t>
            </a:r>
            <a:r>
              <a:rPr lang="nl-NL" baseline="0" dirty="0"/>
              <a:t>De Universiteit Leiden is daarmee één universiteit in twee steden. Alle 7 faculteiten zijn in Den Haag vertegenwoordigd. De faculteit </a:t>
            </a:r>
            <a:r>
              <a:rPr lang="nl-NL" baseline="0" dirty="0" err="1"/>
              <a:t>Governance</a:t>
            </a:r>
            <a:r>
              <a:rPr lang="nl-NL" baseline="0" dirty="0"/>
              <a:t> &amp; Global </a:t>
            </a:r>
            <a:r>
              <a:rPr lang="nl-NL" baseline="0" dirty="0" err="1"/>
              <a:t>Affairs</a:t>
            </a:r>
            <a:r>
              <a:rPr lang="nl-NL" baseline="0" dirty="0"/>
              <a:t> is als enige alleen in Den Haag gevestigd. De strategie van de Campus Den Haag sluit nauw aan op het profiel, van Den Haag als stad van Vrede, Recht en Veiligheid, en het grootstedelijke, nationale en internationale karakter van de hofstad.</a:t>
            </a:r>
            <a:r>
              <a:rPr lang="en-US" baseline="0" dirty="0"/>
              <a:t> Er </a:t>
            </a:r>
            <a:r>
              <a:rPr lang="en-US" baseline="0" dirty="0" err="1"/>
              <a:t>komen</a:t>
            </a:r>
            <a:r>
              <a:rPr lang="en-US" baseline="0" dirty="0"/>
              <a:t> </a:t>
            </a:r>
            <a:r>
              <a:rPr lang="en-US" baseline="0" dirty="0" err="1"/>
              <a:t>relatief</a:t>
            </a:r>
            <a:r>
              <a:rPr lang="en-US" baseline="0" dirty="0"/>
              <a:t> </a:t>
            </a:r>
            <a:r>
              <a:rPr lang="en-US" baseline="0" dirty="0" err="1"/>
              <a:t>veel</a:t>
            </a:r>
            <a:r>
              <a:rPr lang="en-US" baseline="0" dirty="0"/>
              <a:t> </a:t>
            </a:r>
            <a:r>
              <a:rPr lang="en-US" baseline="0" dirty="0" err="1"/>
              <a:t>studenten</a:t>
            </a:r>
            <a:r>
              <a:rPr lang="en-US" baseline="0" dirty="0"/>
              <a:t> </a:t>
            </a:r>
            <a:r>
              <a:rPr lang="en-US" baseline="0" dirty="0" err="1"/>
              <a:t>uit</a:t>
            </a:r>
            <a:r>
              <a:rPr lang="en-US" baseline="0" dirty="0"/>
              <a:t> het </a:t>
            </a:r>
            <a:r>
              <a:rPr lang="en-US" baseline="0" dirty="0" err="1"/>
              <a:t>buitenland</a:t>
            </a:r>
            <a:r>
              <a:rPr lang="en-US" baseline="0" dirty="0"/>
              <a:t>.</a:t>
            </a:r>
            <a:endParaRPr lang="nl-NL" dirty="0"/>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De Universiteit Leiden </a:t>
            </a:r>
            <a:r>
              <a:rPr lang="en-US" sz="1200" b="0" i="0" kern="1200" dirty="0" err="1">
                <a:solidFill>
                  <a:schemeClr val="tx1"/>
                </a:solidFill>
                <a:effectLst/>
                <a:latin typeface="Merriweather" pitchFamily="2" charset="77"/>
                <a:ea typeface="+mn-ea"/>
                <a:cs typeface="+mn-cs"/>
              </a:rPr>
              <a:t>heeft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zeven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gevestigd</a:t>
            </a:r>
            <a:r>
              <a:rPr lang="en-US" sz="1200" b="0" i="0" kern="1200" dirty="0">
                <a:solidFill>
                  <a:schemeClr val="tx1"/>
                </a:solidFill>
                <a:effectLst/>
                <a:latin typeface="Merriweather" pitchFamily="2" charset="77"/>
                <a:ea typeface="+mn-ea"/>
                <a:cs typeface="+mn-cs"/>
              </a:rPr>
              <a:t> in Leiden </a:t>
            </a:r>
            <a:r>
              <a:rPr lang="en-US" sz="1200" b="0" i="0" kern="1200" dirty="0" err="1">
                <a:solidFill>
                  <a:schemeClr val="tx1"/>
                </a:solidFill>
                <a:effectLst/>
                <a:latin typeface="Merriweather" pitchFamily="2" charset="77"/>
                <a:ea typeface="+mn-ea"/>
                <a:cs typeface="+mn-cs"/>
              </a:rPr>
              <a:t>én</a:t>
            </a:r>
            <a:r>
              <a:rPr lang="en-US" sz="1200" b="0" i="0" kern="1200" dirty="0">
                <a:solidFill>
                  <a:schemeClr val="tx1"/>
                </a:solidFill>
                <a:effectLst/>
                <a:latin typeface="Merriweather" pitchFamily="2" charset="77"/>
                <a:ea typeface="+mn-ea"/>
                <a:cs typeface="+mn-cs"/>
              </a:rPr>
              <a:t> Den Haag. Binnen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is het </a:t>
            </a:r>
            <a:r>
              <a:rPr lang="en-US" sz="1200" b="0" i="0" kern="1200" dirty="0" err="1">
                <a:solidFill>
                  <a:schemeClr val="tx1"/>
                </a:solidFill>
                <a:effectLst/>
                <a:latin typeface="Merriweather" pitchFamily="2" charset="77"/>
                <a:ea typeface="+mn-ea"/>
                <a:cs typeface="+mn-cs"/>
              </a:rPr>
              <a:t>wetenschappelijk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ondergebracht</a:t>
            </a:r>
            <a:r>
              <a:rPr lang="en-US" sz="1200" b="0" i="0" kern="1200" dirty="0">
                <a:solidFill>
                  <a:schemeClr val="tx1"/>
                </a:solidFill>
                <a:effectLst/>
                <a:latin typeface="Merriweather" pitchFamily="2" charset="77"/>
                <a:ea typeface="+mn-ea"/>
                <a:cs typeface="+mn-cs"/>
              </a:rPr>
              <a:t> in diverse </a:t>
            </a:r>
            <a:r>
              <a:rPr lang="en-US" sz="1200" b="0" i="0" kern="1200" dirty="0" err="1">
                <a:solidFill>
                  <a:schemeClr val="tx1"/>
                </a:solidFill>
                <a:effectLst/>
                <a:latin typeface="Merriweather" pitchFamily="2" charset="77"/>
                <a:ea typeface="+mn-ea"/>
                <a:cs typeface="+mn-cs"/>
              </a:rPr>
              <a:t>gespecialiseerde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onderzoeksinstituten</a:t>
            </a:r>
            <a:r>
              <a:rPr lang="en-US" sz="1200" b="0" i="0" kern="1200" dirty="0">
                <a:solidFill>
                  <a:schemeClr val="tx1"/>
                </a:solidFill>
                <a:effectLst/>
                <a:latin typeface="Merriweather" pitchFamily="2" charset="77"/>
                <a:ea typeface="+mn-ea"/>
                <a:cs typeface="+mn-cs"/>
              </a:rPr>
              <a:t>. </a:t>
            </a:r>
            <a:r>
              <a:rPr lang="nl-NL" sz="1200" b="0" i="0" kern="1200" baseline="0" dirty="0">
                <a:solidFill>
                  <a:schemeClr val="tx1"/>
                </a:solidFill>
                <a:effectLst/>
                <a:latin typeface="Merriweather" pitchFamily="2" charset="77"/>
                <a:ea typeface="+mn-ea"/>
                <a:cs typeface="+mn-cs"/>
              </a:rPr>
              <a:t>De Universiteit Leiden heeft 36 instituten, waarvan 4 interfacultair.</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https://www.organisatiegids.universiteitleiden.nl/faculteiten-en-instituten</a:t>
            </a:r>
          </a:p>
          <a:p>
            <a:r>
              <a:rPr lang="en-US" sz="1200" b="0" i="0" kern="1200" dirty="0">
                <a:solidFill>
                  <a:schemeClr val="tx1"/>
                </a:solidFill>
                <a:effectLst/>
                <a:latin typeface="Merriweather" pitchFamily="2" charset="77"/>
                <a:ea typeface="+mn-ea"/>
                <a:cs typeface="+mn-cs"/>
              </a:rPr>
              <a:t> </a:t>
            </a:r>
          </a:p>
          <a:p>
            <a:endParaRPr lang="en-US" sz="1200" b="0" i="0"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a:t>Cijfers uit jaarverslag 2025</a:t>
            </a:r>
          </a:p>
          <a:p>
            <a:endParaRPr lang="nl-NL" dirty="0"/>
          </a:p>
          <a:p>
            <a:r>
              <a:rPr lang="nl-NL" b="1" dirty="0"/>
              <a:t>Exacte aantallen studenten en medewerkers</a:t>
            </a:r>
          </a:p>
          <a:p>
            <a:r>
              <a:rPr lang="nl-NL" dirty="0"/>
              <a:t>Studenten: 33.494</a:t>
            </a:r>
          </a:p>
          <a:p>
            <a:r>
              <a:rPr lang="nl-NL" dirty="0"/>
              <a:t>Medewerkers: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1" i="0" kern="1200" dirty="0">
              <a:solidFill>
                <a:schemeClr val="tx1"/>
              </a:solidFill>
              <a:effectLst>
                <a:outerShdw blurRad="38100" dist="38100" dir="2700000" algn="tl">
                  <a:srgbClr val="000000">
                    <a:alpha val="43137"/>
                  </a:srgbClr>
                </a:outerShdw>
              </a:effectLst>
            </a:endParaRPr>
          </a:p>
          <a:p>
            <a:pPr rtl="0"/>
            <a:r>
              <a:rPr lang="nl-NL" sz="1200" b="1" i="0" u="none" strike="noStrike" kern="1200" baseline="0" dirty="0">
                <a:solidFill>
                  <a:schemeClr val="tx1"/>
                </a:solidFill>
                <a:latin typeface="Merriweather" pitchFamily="2" charset="77"/>
                <a:ea typeface="+mn-ea"/>
                <a:cs typeface="+mn-cs"/>
              </a:rPr>
              <a:t>Vernieuwend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Op zoek naar nieuwe kennis en inzichten. Beter maken wat beter kan. Grenzen verleggen. Nieuwsgierig zijn naar elkaar en naar het onbekende.</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Verbindend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Onderdeel zijn van een groter geheel. Samen succesvol zijn. Luisteren, naar elkaar en naar de samenleving. Actief bijdragen.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Vrij</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Onafhankelijk bevragen. Ruimte voor verschillende perspectieven en ideeën, voor open dialoog, voor ongebonden onderzoek.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Verantwoordelijk</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Voor het bevorderen van een inclusieve gemeenschap. Voor integere wetenschapsbeoefening. Voor wat we zeggen en doen, en hoe we met elkaar omgaan. </a:t>
            </a:r>
          </a:p>
          <a:p>
            <a:endParaRPr lang="nl-NL" sz="1200" b="1" i="0" kern="1200" dirty="0">
              <a:solidFill>
                <a:schemeClr val="tx1"/>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i="0" kern="1200" dirty="0">
              <a:solidFill>
                <a:schemeClr val="tx1"/>
              </a:solidFill>
              <a:effectLst>
                <a:outerShdw blurRad="38100" dist="38100" dir="2700000" algn="tl">
                  <a:srgbClr val="000000">
                    <a:alpha val="43137"/>
                  </a:srgbClr>
                </a:outerShdw>
              </a:effectLst>
            </a:endParaRPr>
          </a:p>
          <a:p>
            <a:endParaRPr lang="en-US" dirty="0"/>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a:t>
            </a:r>
          </a:p>
          <a:p>
            <a:endParaRPr lang="nl-NL" dirty="0"/>
          </a:p>
          <a:p>
            <a:r>
              <a:rPr lang="en-US" dirty="0"/>
              <a:t>Ons </a:t>
            </a:r>
            <a:r>
              <a:rPr lang="en-US" dirty="0" err="1"/>
              <a:t>onderzoek</a:t>
            </a:r>
            <a:r>
              <a:rPr lang="en-US" dirty="0"/>
              <a:t>,</a:t>
            </a:r>
            <a:r>
              <a:rPr lang="en-US" baseline="0" dirty="0"/>
              <a:t> in 36 </a:t>
            </a:r>
            <a:r>
              <a:rPr lang="en-US" baseline="0" dirty="0" err="1"/>
              <a:t>onderzoeksinstituten</a:t>
            </a:r>
            <a:r>
              <a:rPr lang="en-US" baseline="0" dirty="0"/>
              <a:t>, </a:t>
            </a:r>
            <a:r>
              <a:rPr lang="en-US" baseline="0" dirty="0" err="1"/>
              <a:t>bestrijkt</a:t>
            </a:r>
            <a:r>
              <a:rPr lang="en-US" baseline="0" dirty="0"/>
              <a:t> </a:t>
            </a:r>
            <a:r>
              <a:rPr lang="en-US" baseline="0" dirty="0" err="1"/>
              <a:t>een</a:t>
            </a:r>
            <a:r>
              <a:rPr lang="en-US" baseline="0" dirty="0"/>
              <a:t> breed spectrum. </a:t>
            </a:r>
          </a:p>
          <a:p>
            <a:r>
              <a:rPr lang="en-US" baseline="0" dirty="0"/>
              <a:t>Ons </a:t>
            </a:r>
            <a:r>
              <a:rPr lang="en-US" baseline="0" dirty="0" err="1"/>
              <a:t>bèta-onderzoek</a:t>
            </a:r>
            <a:r>
              <a:rPr lang="en-US" baseline="0" dirty="0"/>
              <a:t> </a:t>
            </a:r>
            <a:r>
              <a:rPr lang="en-US" baseline="0" dirty="0" err="1"/>
              <a:t>bijvoorbeeld</a:t>
            </a:r>
            <a:r>
              <a:rPr lang="en-US" baseline="0" dirty="0"/>
              <a:t> </a:t>
            </a:r>
            <a:r>
              <a:rPr lang="en-US" baseline="0" dirty="0" err="1"/>
              <a:t>strekt</a:t>
            </a:r>
            <a:r>
              <a:rPr lang="en-US" baseline="0" dirty="0"/>
              <a:t> </a:t>
            </a:r>
            <a:r>
              <a:rPr lang="en-US" baseline="0" dirty="0" err="1"/>
              <a:t>zich</a:t>
            </a:r>
            <a:r>
              <a:rPr lang="en-US" baseline="0" dirty="0"/>
              <a:t> </a:t>
            </a:r>
            <a:r>
              <a:rPr lang="en-US" baseline="0" dirty="0" err="1"/>
              <a:t>uit</a:t>
            </a:r>
            <a:r>
              <a:rPr lang="en-US" baseline="0" dirty="0"/>
              <a:t> van </a:t>
            </a:r>
            <a:r>
              <a:rPr lang="en-US" baseline="0" dirty="0" err="1"/>
              <a:t>sterrenkunde</a:t>
            </a:r>
            <a:r>
              <a:rPr lang="en-US" baseline="0" dirty="0"/>
              <a:t> tot </a:t>
            </a:r>
            <a:r>
              <a:rPr lang="en-US" baseline="0" dirty="0" err="1"/>
              <a:t>nanotechnologie</a:t>
            </a:r>
            <a:r>
              <a:rPr lang="en-US" baseline="0" dirty="0"/>
              <a:t>. We </a:t>
            </a:r>
            <a:r>
              <a:rPr lang="en-US" baseline="0" dirty="0" err="1"/>
              <a:t>bestuderen</a:t>
            </a:r>
            <a:r>
              <a:rPr lang="en-US" baseline="0" dirty="0"/>
              <a:t> </a:t>
            </a:r>
            <a:r>
              <a:rPr lang="en-US" baseline="0" dirty="0" err="1"/>
              <a:t>plaatselijke</a:t>
            </a:r>
            <a:r>
              <a:rPr lang="en-US" baseline="0" dirty="0"/>
              <a:t> </a:t>
            </a:r>
            <a:r>
              <a:rPr lang="en-US" baseline="0" dirty="0" err="1"/>
              <a:t>problematiek</a:t>
            </a:r>
            <a:r>
              <a:rPr lang="en-US" baseline="0" dirty="0"/>
              <a:t>, </a:t>
            </a:r>
            <a:r>
              <a:rPr lang="en-US" baseline="0" dirty="0" err="1"/>
              <a:t>bijv</a:t>
            </a:r>
            <a:r>
              <a:rPr lang="en-US" baseline="0" dirty="0"/>
              <a:t> </a:t>
            </a:r>
            <a:r>
              <a:rPr lang="en-US" baseline="0" dirty="0" err="1"/>
              <a:t>grootstedelijk</a:t>
            </a:r>
            <a:r>
              <a:rPr lang="en-US" baseline="0" dirty="0"/>
              <a:t> </a:t>
            </a:r>
            <a:r>
              <a:rPr lang="en-US" baseline="0" dirty="0" err="1"/>
              <a:t>onderzoek</a:t>
            </a:r>
            <a:r>
              <a:rPr lang="en-US" baseline="0" dirty="0"/>
              <a:t> in Den Haag, </a:t>
            </a:r>
            <a:r>
              <a:rPr lang="en-US" baseline="0" dirty="0" err="1"/>
              <a:t>en</a:t>
            </a:r>
            <a:r>
              <a:rPr lang="en-US" baseline="0" dirty="0"/>
              <a:t> </a:t>
            </a:r>
            <a:r>
              <a:rPr lang="en-US" baseline="0" dirty="0" err="1"/>
              <a:t>mondiale</a:t>
            </a:r>
            <a:r>
              <a:rPr lang="en-US" baseline="0" dirty="0"/>
              <a:t> </a:t>
            </a:r>
            <a:r>
              <a:rPr lang="en-US" baseline="0" dirty="0" err="1"/>
              <a:t>kwesties</a:t>
            </a:r>
            <a:r>
              <a:rPr lang="en-US" baseline="0" dirty="0"/>
              <a:t>, </a:t>
            </a:r>
            <a:r>
              <a:rPr lang="en-US" baseline="0" dirty="0" err="1"/>
              <a:t>zoals</a:t>
            </a:r>
            <a:r>
              <a:rPr lang="en-US" baseline="0" dirty="0"/>
              <a:t> </a:t>
            </a:r>
            <a:r>
              <a:rPr lang="en-US" baseline="0" dirty="0" err="1"/>
              <a:t>kinderrechten</a:t>
            </a:r>
            <a:r>
              <a:rPr lang="en-US" baseline="0" dirty="0"/>
              <a:t>. </a:t>
            </a:r>
            <a:r>
              <a:rPr lang="en-US" baseline="0" dirty="0" err="1"/>
              <a:t>Onze</a:t>
            </a:r>
            <a:r>
              <a:rPr lang="en-US" baseline="0" dirty="0"/>
              <a:t> </a:t>
            </a:r>
            <a:r>
              <a:rPr lang="en-US" baseline="0" dirty="0" err="1"/>
              <a:t>faculteit</a:t>
            </a:r>
            <a:r>
              <a:rPr lang="en-US" baseline="0" dirty="0"/>
              <a:t> </a:t>
            </a:r>
            <a:r>
              <a:rPr lang="en-US" baseline="0" dirty="0" err="1"/>
              <a:t>Geesteswetenschappen</a:t>
            </a:r>
            <a:r>
              <a:rPr lang="en-US" baseline="0" dirty="0"/>
              <a:t> </a:t>
            </a:r>
            <a:r>
              <a:rPr lang="nl-NL" sz="1200" b="0" i="0" kern="1200" dirty="0">
                <a:solidFill>
                  <a:schemeClr val="tx1"/>
                </a:solidFill>
                <a:effectLst/>
                <a:latin typeface="Merriweather" pitchFamily="2" charset="77"/>
                <a:ea typeface="+mn-ea"/>
                <a:cs typeface="+mn-cs"/>
              </a:rPr>
              <a:t>bestudeert wereldwijd talen, culturen en samenlevingen. Onze</a:t>
            </a:r>
            <a:r>
              <a:rPr lang="nl-NL" sz="1200" b="0" i="0" kern="1200" baseline="0" dirty="0">
                <a:solidFill>
                  <a:schemeClr val="tx1"/>
                </a:solidFill>
                <a:effectLst/>
                <a:latin typeface="Merriweather" pitchFamily="2" charset="77"/>
                <a:ea typeface="+mn-ea"/>
                <a:cs typeface="+mn-cs"/>
              </a:rPr>
              <a:t> archeologen gaan terug in de tijd, onze terrorismedeskundigen onderzoeken een actueel probleem.</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vraagstukken van onze tijd zijn te complex om vanuit één wetenschapsgebied op te kunnen lossen. Wanneer wetenschappers uit allerlei vakgebieden hun krachten bundelen, kan dat fantastische inzichten en oplossingen opleveren. </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resultaten van ons onderzoek hebben invloed op de samenleving. Met kennis proberen we de samenleving te verbeteren en een bijdrage leveren aan maatschappelijk debat en politieke beleidsvorming. </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ONDERWIJS</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Met onze </a:t>
            </a:r>
            <a:r>
              <a:rPr lang="nl-NL" sz="1200" b="0" i="0" kern="1200" dirty="0" err="1">
                <a:solidFill>
                  <a:schemeClr val="tx1"/>
                </a:solidFill>
                <a:effectLst/>
                <a:latin typeface="Merriweather" pitchFamily="2" charset="77"/>
                <a:ea typeface="+mn-ea"/>
                <a:cs typeface="+mn-cs"/>
              </a:rPr>
              <a:t>minoren</a:t>
            </a:r>
            <a:r>
              <a:rPr lang="nl-NL" sz="1200" b="0" i="0" kern="1200" dirty="0">
                <a:solidFill>
                  <a:schemeClr val="tx1"/>
                </a:solidFill>
                <a:effectLst/>
                <a:latin typeface="Merriweather" pitchFamily="2" charset="77"/>
                <a:ea typeface="+mn-ea"/>
                <a:cs typeface="+mn-cs"/>
              </a:rPr>
              <a:t> geven we studenten de kans om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Onze nieuwe opleidingen hebben vaak een sterk interdisciplinair karakter.</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stimuleert studenten om over de grenzen van hun eigen vakgebied heen te kijken. Er zijn diverse interdisciplinaire minors en opleidingen (zoals International Studies) die verschillende disciplines combineren. Dit sluit aan bij de complexe problemen in de wereld, die zelden vanuit één enkele discipline op te lossen zijn.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integreert steeds meer digitale leermiddelen in het onderwijs. Dit gaat verder dan alleen het aanbieden van online colleges; denk aan interactieve simulaties, virtuele practicumomgevingen en online samenwerkingstools.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Naast inhoudelijke, op wetenschappelijk onderzoek gestoelde kennis, legt Leiden een sterke nadruk op de ontwikkeling van vaardigheden zoals probleemoplossend vermogen, samenwerking, communicatie en kritische reflectie. Deze vaardigheden zijn essentieel in de snel veranderende arbeidsmarkt en maatschappij, en de expliciete integratie ervan in het curriculum is vernieuwend.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opleidingen en onderzoeksprojecten hebben een duidelijke link met maatschappelijke uitdagingen. Studenten worden aangemoedigd om na te denken over de impact van hun werk op de samenleving en oplossingen te zoeken voor actuele vraagstukken. Dit draagt bij aan een betekenisvolle leerervaring.</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7</a:t>
            </a:fld>
            <a:endParaRPr lang="nl-NL" dirty="0"/>
          </a:p>
        </p:txBody>
      </p:sp>
    </p:spTree>
    <p:extLst>
      <p:ext uri="{BB962C8B-B14F-4D97-AF65-F5344CB8AC3E}">
        <p14:creationId xmlns:p14="http://schemas.microsoft.com/office/powerpoint/2010/main" val="81313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 Universiteit Leiden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internationaal</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georiënteerde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brede </a:t>
            </a:r>
            <a:r>
              <a:rPr lang="en-US" sz="1200" b="0" i="0" kern="1200" dirty="0" err="1">
                <a:solidFill>
                  <a:schemeClr val="tx1"/>
                </a:solidFill>
                <a:effectLst/>
                <a:latin typeface="Merriweather" pitchFamily="2" charset="77"/>
                <a:ea typeface="+mn-ea"/>
                <a:cs typeface="+mn-cs"/>
              </a:rPr>
              <a:t>universiteit</a:t>
            </a:r>
            <a:r>
              <a:rPr lang="en-US" sz="1200" b="0" i="0" kern="1200" dirty="0">
                <a:solidFill>
                  <a:schemeClr val="tx1"/>
                </a:solidFill>
                <a:effectLst/>
                <a:latin typeface="Merriweather" pitchFamily="2" charset="77"/>
                <a:ea typeface="+mn-ea"/>
                <a:cs typeface="+mn-cs"/>
              </a:rPr>
              <a:t>. We </a:t>
            </a:r>
            <a:r>
              <a:rPr lang="en-US" sz="1200" b="0" i="0" kern="1200" dirty="0" err="1">
                <a:solidFill>
                  <a:schemeClr val="tx1"/>
                </a:solidFill>
                <a:effectLst/>
                <a:latin typeface="Merriweather" pitchFamily="2" charset="77"/>
                <a:ea typeface="+mn-ea"/>
                <a:cs typeface="+mn-cs"/>
              </a:rPr>
              <a:t>onderscheiden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vijf</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wetenschapsdomeinen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waarbinnen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onderwijs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plaatsvindt</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https://universiteitleiden.nl/onderzoek</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Enkele</a:t>
            </a:r>
            <a:r>
              <a:rPr lang="en-US" b="1" dirty="0"/>
              <a:t> </a:t>
            </a:r>
            <a:r>
              <a:rPr lang="en-US" b="1" dirty="0" err="1"/>
              <a:t>cijfers</a:t>
            </a:r>
            <a:r>
              <a:rPr lang="en-US" b="1" baseline="0" dirty="0"/>
              <a:t> over </a:t>
            </a:r>
            <a:r>
              <a:rPr lang="en-US" b="1" baseline="0" dirty="0" err="1"/>
              <a:t>ons</a:t>
            </a:r>
            <a:r>
              <a:rPr lang="en-US" b="1" baseline="0" dirty="0"/>
              <a:t> </a:t>
            </a:r>
            <a:r>
              <a:rPr lang="en-US" b="1" baseline="0" dirty="0" err="1"/>
              <a:t>onderzoek</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a:p>
          <a:p>
            <a:r>
              <a:rPr lang="nl-NL" dirty="0"/>
              <a:t>De Universiteit Leiden hecht</a:t>
            </a:r>
            <a:r>
              <a:rPr lang="nl-NL" baseline="0" dirty="0"/>
              <a:t> groot belang aan (fundamenteel) onderzoek dat door nieuwsgierigheid wordt gedreven. Kwaliteit en excellentie zijn hierbij leidend. </a:t>
            </a:r>
            <a:r>
              <a:rPr lang="nl-NL" dirty="0"/>
              <a:t>Van de hoogleraren is 36 procent vrouw, dat is nog niet in evenwicht, maar vergeleken met andere Nederlandse universiteiten doen we het goed. De universiteit zet zich in om dit percentage te vergroten en meer goede vrouwen te benoemen.</a:t>
            </a:r>
          </a:p>
          <a:p>
            <a:endParaRPr lang="nl-NL" dirty="0"/>
          </a:p>
          <a:p>
            <a:r>
              <a:rPr lang="nl-NL" dirty="0"/>
              <a:t>Onderzoekers krijgen de ruimte en de middelen om te excelleren. Het aandeel van Leidse onderzoekers in de meest geciteerde publicaties</a:t>
            </a:r>
            <a:r>
              <a:rPr lang="nl-NL" baseline="0" dirty="0"/>
              <a:t> per jaar is relatief hoog en ligt boven het wereldgemiddelde.</a:t>
            </a:r>
          </a:p>
          <a:p>
            <a:endParaRPr lang="nl-NL" baseline="0" dirty="0"/>
          </a:p>
          <a:p>
            <a:r>
              <a:rPr lang="nl-NL" b="1" baseline="0" dirty="0"/>
              <a:t>Spinozapremies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Universiteit Leiden is </a:t>
            </a:r>
            <a:r>
              <a:rPr lang="en-US" dirty="0" err="1"/>
              <a:t>koploper</a:t>
            </a:r>
            <a:r>
              <a:rPr lang="en-US" dirty="0"/>
              <a:t>:</a:t>
            </a:r>
            <a:r>
              <a:rPr lang="en-US" baseline="0" dirty="0"/>
              <a:t> we </a:t>
            </a:r>
            <a:r>
              <a:rPr lang="en-US" baseline="0" dirty="0" err="1"/>
              <a:t>wonnen</a:t>
            </a:r>
            <a:r>
              <a:rPr lang="en-US" baseline="0" dirty="0"/>
              <a:t> tot nu toe 29 van de 113 </a:t>
            </a:r>
            <a:r>
              <a:rPr lang="en-US" baseline="0" dirty="0" err="1"/>
              <a:t>Spinozapremies</a:t>
            </a:r>
            <a:r>
              <a:rPr lang="en-US" baseline="0" dirty="0"/>
              <a:t> die </a:t>
            </a:r>
            <a:r>
              <a:rPr lang="en-US" baseline="0" dirty="0" err="1"/>
              <a:t>zijn</a:t>
            </a:r>
            <a:r>
              <a:rPr lang="en-US" baseline="0" dirty="0"/>
              <a:t> </a:t>
            </a:r>
            <a:r>
              <a:rPr lang="en-US" baseline="0" dirty="0" err="1"/>
              <a:t>uitgereikt</a:t>
            </a:r>
            <a:r>
              <a:rPr lang="en-US" baseline="0" dirty="0"/>
              <a:t> </a:t>
            </a:r>
            <a:r>
              <a:rPr lang="en-US" baseline="0" dirty="0" err="1"/>
              <a:t>sinds</a:t>
            </a:r>
            <a:r>
              <a:rPr lang="en-US" baseline="0" dirty="0"/>
              <a:t> 1995. De </a:t>
            </a:r>
            <a:r>
              <a:rPr lang="en-US" baseline="0" dirty="0" err="1"/>
              <a:t>Spinozapremie</a:t>
            </a:r>
            <a:r>
              <a:rPr lang="en-US" baseline="0" dirty="0"/>
              <a:t> is de </a:t>
            </a:r>
            <a:r>
              <a:rPr lang="en-US" baseline="0" dirty="0" err="1"/>
              <a:t>hoogste</a:t>
            </a:r>
            <a:r>
              <a:rPr lang="en-US" baseline="0" dirty="0"/>
              <a:t> </a:t>
            </a:r>
            <a:r>
              <a:rPr lang="en-US" baseline="0" dirty="0" err="1"/>
              <a:t>onderscheiding</a:t>
            </a:r>
            <a:r>
              <a:rPr lang="en-US" baseline="0" dirty="0"/>
              <a:t> in de </a:t>
            </a:r>
            <a:r>
              <a:rPr lang="en-US" baseline="0" dirty="0" err="1"/>
              <a:t>Nederlandse</a:t>
            </a:r>
            <a:r>
              <a:rPr lang="en-US" baseline="0" dirty="0"/>
              <a:t> </a:t>
            </a:r>
            <a:r>
              <a:rPr lang="en-US" baseline="0" dirty="0" err="1"/>
              <a:t>wetenschap</a:t>
            </a:r>
            <a:r>
              <a:rPr lang="en-US" baseline="0" dirty="0"/>
              <a:t>, van NWO.</a:t>
            </a:r>
          </a:p>
          <a:p>
            <a:endParaRPr lang="nl-NL" baseline="0" dirty="0"/>
          </a:p>
          <a:p>
            <a:pPr marL="0" indent="0">
              <a:buNone/>
            </a:pPr>
            <a:r>
              <a:rPr lang="nl-NL" b="1" dirty="0"/>
              <a:t>De cijfers bij de NWO-subsidies en ERC Grants betreffen de in 2025 toekende subsidies</a:t>
            </a:r>
          </a:p>
          <a:p>
            <a:pPr marL="0" indent="0">
              <a:buNone/>
            </a:pPr>
            <a:endParaRPr lang="nl-NL" b="1" dirty="0"/>
          </a:p>
          <a:p>
            <a:pPr marL="0" indent="0">
              <a:buNone/>
            </a:pPr>
            <a:r>
              <a:rPr lang="nl-NL" b="0" i="1" dirty="0"/>
              <a:t>Verdeling ERC Grants</a:t>
            </a:r>
          </a:p>
          <a:p>
            <a:pPr marL="0" indent="0">
              <a:buNone/>
            </a:pPr>
            <a:endParaRPr lang="nl-NL" dirty="0"/>
          </a:p>
          <a:p>
            <a:r>
              <a:rPr lang="en-US" dirty="0"/>
              <a:t>Synergy 1</a:t>
            </a:r>
          </a:p>
          <a:p>
            <a:r>
              <a:rPr lang="en-US" dirty="0"/>
              <a:t>Proof of Concept 5</a:t>
            </a:r>
          </a:p>
          <a:p>
            <a:r>
              <a:rPr lang="en-US" dirty="0"/>
              <a:t>Advanced 4</a:t>
            </a:r>
          </a:p>
          <a:p>
            <a:r>
              <a:rPr lang="en-US" dirty="0"/>
              <a:t>Consolidator 2</a:t>
            </a:r>
          </a:p>
          <a:p>
            <a:r>
              <a:rPr lang="en-US" dirty="0"/>
              <a:t>Starting 3</a:t>
            </a:r>
          </a:p>
          <a:p>
            <a:pPr marL="0" indent="0">
              <a:buNone/>
            </a:pPr>
            <a:endParaRPr lang="nl-NL" dirty="0">
              <a:solidFill>
                <a:srgbClr val="B27F2A"/>
              </a:solidFill>
            </a:endParaRPr>
          </a:p>
          <a:p>
            <a:pPr marL="0" indent="0">
              <a:buNone/>
            </a:pPr>
            <a:r>
              <a:rPr lang="nl-NL" b="0" i="1" dirty="0">
                <a:solidFill>
                  <a:srgbClr val="B27F2A"/>
                </a:solidFill>
              </a:rPr>
              <a:t>Verdeling subsidies NWO-vernieuwingsimpuls</a:t>
            </a:r>
          </a:p>
          <a:p>
            <a:pPr marL="0" indent="0">
              <a:buNone/>
            </a:pPr>
            <a:endParaRPr lang="nl-NL" b="1" dirty="0">
              <a:solidFill>
                <a:srgbClr val="B27F2A"/>
              </a:solidFill>
            </a:endParaRPr>
          </a:p>
          <a:p>
            <a:r>
              <a:rPr lang="en-US" dirty="0"/>
              <a:t>Veni 18</a:t>
            </a:r>
          </a:p>
          <a:p>
            <a:r>
              <a:rPr lang="en-US" dirty="0"/>
              <a:t>Vidi 14</a:t>
            </a:r>
          </a:p>
          <a:p>
            <a:r>
              <a:rPr lang="en-US" dirty="0"/>
              <a:t>Vici 4</a:t>
            </a:r>
          </a:p>
          <a:p>
            <a:pPr marL="0" indent="0">
              <a:buNone/>
            </a:pPr>
            <a:endParaRPr lang="nl-NL" b="1" dirty="0">
              <a:solidFill>
                <a:srgbClr val="B27F2A"/>
              </a:solidFill>
            </a:endParaRPr>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3711903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7">
            <a:extLst>
              <a:ext uri="{28A0092B-C50C-407E-A947-70E740481C1C}">
                <a14:useLocalDpi xmlns:a14="http://schemas.microsoft.com/office/drawing/2010/main" val="0"/>
              </a:ext>
            </a:extLst>
          </a:blip>
          <a:srcRect/>
          <a:stretch/>
        </p:blipFill>
        <p:spPr>
          <a:xfrm>
            <a:off x="0" y="4931497"/>
            <a:ext cx="4249280" cy="1926502"/>
          </a:xfrm>
          <a:prstGeom prst="rect">
            <a:avLst/>
          </a:prstGeom>
        </p:spPr>
      </p:pic>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marL="342900" lvl="0" indent="-342900">
              <a:lnSpc>
                <a:spcPct val="120000"/>
              </a:lnSpc>
              <a:spcBef>
                <a:spcPts val="0"/>
              </a:spcBef>
              <a:spcAft>
                <a:spcPts val="600"/>
              </a:spcAft>
              <a:buChar char="•"/>
            </a:pPr>
            <a:endParaRPr lang="en-US" dirty="0"/>
          </a:p>
        </p:txBody>
      </p:sp>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endParaRPr lang="en-US" dirty="0"/>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6.sv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38.sv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a:prstGeom prst="rect">
            <a:avLst/>
          </a:prstGeom>
        </p:spPr>
        <p:txBody>
          <a:bodyPr/>
          <a:lstStyle/>
          <a:p>
            <a:r>
              <a:rPr lang="nl-NL" dirty="0"/>
              <a:t>Ontdek de Universiteit Leiden</a:t>
            </a:r>
            <a:endParaRPr lang="en-US" dirty="0"/>
          </a:p>
        </p:txBody>
      </p:sp>
      <p:sp>
        <p:nvSpPr>
          <p:cNvPr id="9" name="Ondertitel 8">
            <a:extLst>
              <a:ext uri="{FF2B5EF4-FFF2-40B4-BE49-F238E27FC236}">
                <a16:creationId xmlns:a16="http://schemas.microsoft.com/office/drawing/2014/main" id="{569DFC75-D08C-931B-EA71-F531D6E370DD}"/>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nl-NL" dirty="0">
                <a:solidFill>
                  <a:srgbClr val="001158"/>
                </a:solidFill>
              </a:rPr>
              <a:t>Innovatie met lokale, regionale, landelijke en internationale partners (kennisinstellingen, overheden, bedrijven en organisaties)</a:t>
            </a:r>
          </a:p>
          <a:p>
            <a:pPr marL="228600" indent="-228600">
              <a:spcBef>
                <a:spcPts val="1000"/>
              </a:spcBef>
              <a:buChar char="•"/>
            </a:pPr>
            <a:r>
              <a:rPr lang="nl-NL" dirty="0">
                <a:solidFill>
                  <a:srgbClr val="001158"/>
                </a:solidFill>
              </a:rPr>
              <a:t>Kennis draagt bij aan oplossing maatschappelijke problemen</a:t>
            </a:r>
          </a:p>
          <a:p>
            <a:pPr marL="228600" indent="-228600">
              <a:spcBef>
                <a:spcPts val="1000"/>
              </a:spcBef>
              <a:buChar char="•"/>
            </a:pPr>
            <a:r>
              <a:rPr lang="nl-NL" dirty="0">
                <a:solidFill>
                  <a:srgbClr val="001158"/>
                </a:solidFill>
              </a:rPr>
              <a:t>Wetenschap zichtbaar maken aan breed publiek</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lstStyle/>
          <a:p>
            <a:r>
              <a:rPr lang="nl-NL" dirty="0"/>
              <a:t>Innovatie en kennisdeling</a:t>
            </a:r>
            <a:endParaRPr lang="en-US" dirty="0"/>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Onderwijs in cijfers (2025)</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internationale studenten</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afgestudeerden per jaar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bacheloropleidingen</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masteropleidingen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a:t>
            </a:r>
            <a:r>
              <a:rPr lang="nl-NL" sz="1600">
                <a:solidFill>
                  <a:srgbClr val="001158"/>
                </a:solidFill>
                <a:latin typeface="Merriweather" panose="00000500000000000000" pitchFamily="2" charset="0"/>
              </a:rPr>
              <a:t>pleidingen </a:t>
            </a:r>
            <a:r>
              <a:rPr lang="nl-NL" sz="1600" dirty="0">
                <a:solidFill>
                  <a:srgbClr val="001158"/>
                </a:solidFill>
                <a:latin typeface="Merriweather" panose="00000500000000000000" pitchFamily="2" charset="0"/>
              </a:rPr>
              <a:t>voor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23601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575466"/>
          </a:xfrm>
        </p:spPr>
        <p:txBody>
          <a:bodyPr vert="horz" lIns="91440" tIns="45720" rIns="91440" bIns="45720" rtlCol="0">
            <a:spAutoFit/>
          </a:bodyPr>
          <a:lstStyle/>
          <a:p>
            <a:pPr marL="228600" indent="-228600">
              <a:spcAft>
                <a:spcPts val="1200"/>
              </a:spcAft>
            </a:pPr>
            <a:r>
              <a:rPr lang="nl-NL" dirty="0"/>
              <a:t>Breed aanbod</a:t>
            </a:r>
          </a:p>
          <a:p>
            <a:pPr marL="228600" indent="-228600">
              <a:spcAft>
                <a:spcPts val="1200"/>
              </a:spcAft>
            </a:pPr>
            <a:r>
              <a:rPr lang="nl-NL" dirty="0"/>
              <a:t>Kleinschalig</a:t>
            </a:r>
          </a:p>
          <a:p>
            <a:pPr marL="228600" indent="-228600">
              <a:spcAft>
                <a:spcPts val="1200"/>
              </a:spcAft>
            </a:pPr>
            <a:r>
              <a:rPr lang="nl-NL" dirty="0"/>
              <a:t>Twee steden: Leiden en Den Haag</a:t>
            </a:r>
          </a:p>
          <a:p>
            <a:pPr marL="228600" indent="-228600">
              <a:spcAft>
                <a:spcPts val="1200"/>
              </a:spcAft>
            </a:pPr>
            <a:r>
              <a:rPr lang="nl-NL" dirty="0"/>
              <a:t>Internationaal</a:t>
            </a:r>
          </a:p>
          <a:p>
            <a:pPr marL="228600" indent="-228600">
              <a:spcAft>
                <a:spcPts val="1200"/>
              </a:spcAft>
            </a:pPr>
            <a:r>
              <a:rPr lang="nl-NL" dirty="0"/>
              <a:t>Onderwijs gebaseerd op onderzoek</a:t>
            </a:r>
          </a:p>
          <a:p>
            <a:pPr marL="228600" indent="-228600">
              <a:spcAft>
                <a:spcPts val="1200"/>
              </a:spcAft>
            </a:pPr>
            <a:r>
              <a:rPr lang="nl-NL" dirty="0"/>
              <a:t>Gezellige studentensteden</a:t>
            </a:r>
          </a:p>
          <a:p>
            <a:pPr marL="228600" indent="-228600">
              <a:spcAft>
                <a:spcPts val="1200"/>
              </a:spcAft>
            </a:pPr>
            <a:r>
              <a:rPr lang="nl-NL" dirty="0"/>
              <a:t>Goede reputatie</a:t>
            </a:r>
            <a:endParaRPr lang="en-US" dirty="0"/>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nl-NL" dirty="0"/>
              <a:t>Waarom kiezen studenten voor ons?</a:t>
            </a:r>
            <a:endParaRPr lang="en-US" dirty="0"/>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173402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395528"/>
          </a:xfrm>
        </p:spPr>
        <p:txBody>
          <a:bodyPr vert="horz" lIns="91440" tIns="45720" rIns="91440" bIns="45720" rtlCol="0">
            <a:spAutoFit/>
          </a:bodyPr>
          <a:lstStyle/>
          <a:p>
            <a:pPr marL="228600" indent="-228600">
              <a:spcAft>
                <a:spcPts val="1200"/>
              </a:spcAft>
              <a:buChar char="•"/>
            </a:pPr>
            <a:r>
              <a:rPr lang="nl-NL" dirty="0">
                <a:solidFill>
                  <a:srgbClr val="0C2577"/>
                </a:solidFill>
              </a:rPr>
              <a:t>Onderwijs voor professionals</a:t>
            </a:r>
          </a:p>
          <a:p>
            <a:pPr marL="228600" indent="-228600">
              <a:spcAft>
                <a:spcPts val="1200"/>
              </a:spcAft>
              <a:buChar char="•"/>
            </a:pPr>
            <a:r>
              <a:rPr lang="nl-NL" dirty="0">
                <a:solidFill>
                  <a:srgbClr val="0C2577"/>
                </a:solidFill>
              </a:rPr>
              <a:t>Aanschuif- en à la carte onderwijs</a:t>
            </a:r>
          </a:p>
          <a:p>
            <a:pPr marL="228600" indent="-228600">
              <a:spcAft>
                <a:spcPts val="1200"/>
              </a:spcAft>
              <a:buChar char="•"/>
            </a:pPr>
            <a:r>
              <a:rPr lang="nl-NL" dirty="0">
                <a:solidFill>
                  <a:srgbClr val="0C2577"/>
                </a:solidFill>
              </a:rPr>
              <a:t>Hoger Onderwijs voor Ouderen</a:t>
            </a:r>
          </a:p>
          <a:p>
            <a:pPr marL="228600" indent="-228600">
              <a:spcAft>
                <a:spcPts val="1200"/>
              </a:spcAft>
              <a:buChar char="•"/>
            </a:pPr>
            <a:r>
              <a:rPr lang="nl-NL" dirty="0">
                <a:solidFill>
                  <a:srgbClr val="0C2577"/>
                </a:solidFill>
              </a:rPr>
              <a:t>Onderwijs voor vluchtelingen</a:t>
            </a:r>
          </a:p>
          <a:p>
            <a:pPr marL="228600" indent="-228600">
              <a:spcAft>
                <a:spcPts val="1200"/>
              </a:spcAft>
              <a:buChar char="•"/>
            </a:pPr>
            <a:r>
              <a:rPr lang="nl-NL" dirty="0">
                <a:solidFill>
                  <a:srgbClr val="0C2577"/>
                </a:solidFill>
              </a:rPr>
              <a:t>Studie in het buitenland</a:t>
            </a:r>
          </a:p>
          <a:p>
            <a:pPr marL="228600" indent="-228600">
              <a:spcAft>
                <a:spcPts val="1200"/>
              </a:spcAft>
              <a:buChar char="•"/>
            </a:pPr>
            <a:r>
              <a:rPr lang="nl-NL"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nl-NL" dirty="0"/>
              <a:t>Een leven lang leren</a:t>
            </a:r>
            <a:endParaRPr lang="en-US" dirty="0"/>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14726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191019"/>
          </a:xfrm>
        </p:spPr>
        <p:txBody>
          <a:bodyPr>
            <a:spAutoFit/>
          </a:bodyPr>
          <a:lstStyle/>
          <a:p>
            <a:pPr marL="0" indent="0">
              <a:spcAft>
                <a:spcPts val="1200"/>
              </a:spcAft>
              <a:buNone/>
            </a:pPr>
            <a:r>
              <a:rPr lang="nl-NL" sz="2200" b="1" dirty="0"/>
              <a:t>Focus op</a:t>
            </a:r>
          </a:p>
          <a:p>
            <a:pPr marL="228600" indent="-228600">
              <a:lnSpc>
                <a:spcPct val="120000"/>
              </a:lnSpc>
              <a:spcBef>
                <a:spcPts val="0"/>
              </a:spcBef>
              <a:spcAft>
                <a:spcPts val="1200"/>
              </a:spcAft>
            </a:pPr>
            <a:r>
              <a:rPr lang="nl-NL" dirty="0">
                <a:solidFill>
                  <a:srgbClr val="0C2577"/>
                </a:solidFill>
              </a:rPr>
              <a:t>Noordoost- en Zuidoost-Azië</a:t>
            </a:r>
          </a:p>
          <a:p>
            <a:pPr marL="228600" indent="-228600">
              <a:lnSpc>
                <a:spcPct val="120000"/>
              </a:lnSpc>
              <a:spcBef>
                <a:spcPts val="0"/>
              </a:spcBef>
              <a:spcAft>
                <a:spcPts val="1200"/>
              </a:spcAft>
            </a:pPr>
            <a:r>
              <a:rPr lang="nl-NL">
                <a:solidFill>
                  <a:srgbClr val="0C2577"/>
                </a:solidFill>
              </a:rPr>
              <a:t>Latijns-Amerika</a:t>
            </a:r>
            <a:endParaRPr lang="nl-NL" dirty="0">
              <a:solidFill>
                <a:srgbClr val="0C2577"/>
              </a:solidFill>
            </a:endParaRPr>
          </a:p>
          <a:p>
            <a:pPr marL="228600" indent="-228600">
              <a:lnSpc>
                <a:spcPct val="120000"/>
              </a:lnSpc>
              <a:spcBef>
                <a:spcPts val="0"/>
              </a:spcBef>
              <a:spcAft>
                <a:spcPts val="1200"/>
              </a:spcAft>
            </a:pPr>
            <a:r>
              <a:rPr lang="nl-NL" dirty="0">
                <a:solidFill>
                  <a:srgbClr val="0C2577"/>
                </a:solidFill>
              </a:rPr>
              <a:t>Afrika</a:t>
            </a:r>
          </a:p>
          <a:p>
            <a:pPr marL="228600" indent="-228600">
              <a:lnSpc>
                <a:spcPct val="120000"/>
              </a:lnSpc>
              <a:spcBef>
                <a:spcPts val="0"/>
              </a:spcBef>
              <a:spcAft>
                <a:spcPts val="1200"/>
              </a:spcAft>
            </a:pPr>
            <a:r>
              <a:rPr lang="nl-NL" dirty="0">
                <a:solidFill>
                  <a:srgbClr val="0C2577"/>
                </a:solidFill>
              </a:rPr>
              <a:t>Europa</a:t>
            </a:r>
          </a:p>
          <a:p>
            <a:pPr marL="0" indent="0">
              <a:spcBef>
                <a:spcPts val="1200"/>
              </a:spcBef>
              <a:spcAft>
                <a:spcPts val="1200"/>
              </a:spcAft>
              <a:buNone/>
            </a:pPr>
            <a:r>
              <a:rPr lang="nl-NL" sz="2200" b="1" dirty="0"/>
              <a:t>Samenwerkingsverbanden met</a:t>
            </a:r>
          </a:p>
          <a:p>
            <a:pPr marL="228600" indent="-228600">
              <a:lnSpc>
                <a:spcPct val="120000"/>
              </a:lnSpc>
              <a:spcBef>
                <a:spcPts val="0"/>
              </a:spcBef>
              <a:spcAft>
                <a:spcPts val="1200"/>
              </a:spcAft>
            </a:pPr>
            <a:r>
              <a:rPr lang="nl-NL" dirty="0">
                <a:solidFill>
                  <a:srgbClr val="0C2577"/>
                </a:solidFill>
              </a:rPr>
              <a:t>Academische partners</a:t>
            </a:r>
          </a:p>
          <a:p>
            <a:pPr marL="228600" indent="-228600">
              <a:lnSpc>
                <a:spcPct val="120000"/>
              </a:lnSpc>
              <a:spcBef>
                <a:spcPts val="0"/>
              </a:spcBef>
              <a:spcAft>
                <a:spcPts val="1200"/>
              </a:spcAft>
            </a:pPr>
            <a:r>
              <a:rPr lang="nl-NL" dirty="0">
                <a:solidFill>
                  <a:srgbClr val="0C2577"/>
                </a:solidFill>
              </a:rPr>
              <a:t>Niet-academische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nl-NL" sz="2800" b="1" dirty="0"/>
              <a:t>Internationale samenwerking</a:t>
            </a:r>
            <a:endParaRPr lang="en-US" sz="2800" b="1" dirty="0"/>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822949" cy="4046537"/>
          </a:xfrm>
        </p:spPr>
        <p:txBody>
          <a:bodyPr/>
          <a:lstStyle/>
          <a:p>
            <a:pPr>
              <a:lnSpc>
                <a:spcPct val="120000"/>
              </a:lnSpc>
              <a:spcBef>
                <a:spcPts val="0"/>
              </a:spcBef>
            </a:pPr>
            <a:r>
              <a:rPr lang="nl-NL" dirty="0"/>
              <a:t>Meer dan </a:t>
            </a:r>
            <a:r>
              <a:rPr lang="nl-NL" sz="2200" b="1" dirty="0">
                <a:solidFill>
                  <a:srgbClr val="B27F2A"/>
                </a:solidFill>
              </a:rPr>
              <a:t>155.000</a:t>
            </a:r>
            <a:r>
              <a:rPr lang="nl-NL" dirty="0"/>
              <a:t> in meer dan </a:t>
            </a:r>
            <a:r>
              <a:rPr lang="nl-NL" sz="2200" b="1" dirty="0">
                <a:solidFill>
                  <a:srgbClr val="B27F2A"/>
                </a:solidFill>
              </a:rPr>
              <a:t>150</a:t>
            </a:r>
            <a:r>
              <a:rPr lang="nl-NL" dirty="0"/>
              <a:t> landen</a:t>
            </a:r>
          </a:p>
          <a:p>
            <a:pPr>
              <a:lnSpc>
                <a:spcPct val="100000"/>
              </a:lnSpc>
              <a:spcBef>
                <a:spcPts val="2400"/>
              </a:spcBef>
              <a:spcAft>
                <a:spcPts val="1800"/>
              </a:spcAft>
            </a:pPr>
            <a:r>
              <a:rPr lang="nl-NL" sz="2200" b="1" dirty="0"/>
              <a:t>Bekende alumni</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Koning Willem-Alexander</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Prinses Beatrix</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Eva </a:t>
            </a:r>
            <a:r>
              <a:rPr lang="nl-NL" dirty="0" err="1">
                <a:solidFill>
                  <a:srgbClr val="0C2577"/>
                </a:solidFill>
              </a:rPr>
              <a:t>Jinek</a:t>
            </a:r>
            <a:endParaRPr lang="en-US" dirty="0">
              <a:solidFill>
                <a:srgbClr val="0C2577"/>
              </a:solidFill>
            </a:endParaRP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nl-NL"/>
              <a:t>Onze alumni</a:t>
            </a:r>
            <a:endParaRPr lang="en-US" dirty="0"/>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1798656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p:txBody>
          <a:bodyPr/>
          <a:lstStyle/>
          <a:p>
            <a:r>
              <a:rPr lang="nl-NL" dirty="0"/>
              <a:t>universiteitleiden.nl</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nl-NL"/>
              <a:t>Opgericht in 1575 door Willem van Oranje</a:t>
            </a:r>
          </a:p>
          <a:p>
            <a:pPr marL="0" indent="0">
              <a:lnSpc>
                <a:spcPct val="120000"/>
              </a:lnSpc>
              <a:spcBef>
                <a:spcPts val="0"/>
              </a:spcBef>
              <a:spcAft>
                <a:spcPts val="1200"/>
              </a:spcAft>
              <a:buNone/>
            </a:pPr>
            <a:endParaRPr lang="nl-NL"/>
          </a:p>
          <a:p>
            <a:pPr marL="0" indent="0">
              <a:lnSpc>
                <a:spcPct val="120000"/>
              </a:lnSpc>
              <a:spcBef>
                <a:spcPts val="0"/>
              </a:spcBef>
              <a:spcAft>
                <a:spcPts val="1200"/>
              </a:spcAft>
              <a:buNone/>
            </a:pPr>
            <a:r>
              <a:rPr lang="nl-NL" sz="2400" b="1"/>
              <a:t>Ons motto</a:t>
            </a:r>
          </a:p>
          <a:p>
            <a:pPr marL="0" indent="0">
              <a:lnSpc>
                <a:spcPct val="120000"/>
              </a:lnSpc>
              <a:spcBef>
                <a:spcPts val="0"/>
              </a:spcBef>
              <a:spcAft>
                <a:spcPts val="1200"/>
              </a:spcAft>
              <a:buNone/>
            </a:pPr>
            <a:r>
              <a:rPr lang="nl-NL"/>
              <a:t>Praesidium Libertatis: Bolwerk van Vrijheid</a:t>
            </a:r>
            <a:endParaRPr lang="nl-NL" dirty="0"/>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nl-NL"/>
              <a:t>Eerste universiteit van Nederland</a:t>
            </a:r>
            <a:endParaRPr lang="en-US" dirty="0"/>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US"/>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NL Space Campus</a:t>
            </a:r>
            <a:endParaRPr lang="en-US" sz="1100" dirty="0">
              <a:solidFill>
                <a:srgbClr val="524F47"/>
              </a:solidFill>
              <a:latin typeface="Vestula Pro" panose="020B0A03060302020204" pitchFamily="34" charset="0"/>
            </a:endParaRP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nl-NL" dirty="0"/>
              <a:t>In twee steden, in een uniek ecosysteem</a:t>
            </a:r>
            <a:endParaRPr lang="en-US" dirty="0"/>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Regionale en lokale overheden</a:t>
            </a:r>
            <a:endParaRPr lang="en-US" sz="1150" dirty="0">
              <a:solidFill>
                <a:schemeClr val="tx1">
                  <a:lumMod val="85000"/>
                  <a:lumOff val="15000"/>
                </a:schemeClr>
              </a:solidFill>
              <a:latin typeface="Merriweather" panose="00000500000000000000" pitchFamily="2" charset="0"/>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Musea, cultuur </a:t>
            </a:r>
            <a:r>
              <a:rPr lang="nl-NL" sz="1150">
                <a:solidFill>
                  <a:schemeClr val="tx1">
                    <a:lumMod val="85000"/>
                    <a:lumOff val="15000"/>
                  </a:schemeClr>
                </a:solidFill>
                <a:latin typeface="Merriweather" panose="00000500000000000000" pitchFamily="2" charset="0"/>
              </a:rPr>
              <a:t>en erfgoed</a:t>
            </a:r>
            <a:endParaRPr lang="en-US" sz="1150" dirty="0">
              <a:solidFill>
                <a:schemeClr val="tx1">
                  <a:lumMod val="85000"/>
                  <a:lumOff val="15000"/>
                </a:schemeClr>
              </a:solidFill>
              <a:latin typeface="Merriweather" panose="00000500000000000000" pitchFamily="2" charset="0"/>
            </a:endParaRP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Leiden Bio </a:t>
            </a:r>
            <a:r>
              <a:rPr lang="nl-NL" sz="1100" dirty="0" err="1">
                <a:solidFill>
                  <a:srgbClr val="524F47"/>
                </a:solidFill>
                <a:latin typeface="Vestula Pro" panose="020B0A03060302020204" pitchFamily="34" charset="0"/>
              </a:rPr>
              <a:t>Science</a:t>
            </a:r>
            <a:r>
              <a:rPr lang="nl-NL" sz="1100" dirty="0">
                <a:solidFill>
                  <a:srgbClr val="524F47"/>
                </a:solidFill>
                <a:latin typeface="Vestula Pro" panose="020B0A03060302020204" pitchFamily="34" charset="0"/>
              </a:rPr>
              <a:t> Park</a:t>
            </a:r>
            <a:endParaRPr lang="en-US" sz="1100" dirty="0">
              <a:solidFill>
                <a:srgbClr val="524F47"/>
              </a:solidFill>
              <a:latin typeface="Vestula Pro" panose="020B0A03060302020204" pitchFamily="34" charset="0"/>
            </a:endParaRP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Spin-offs en startups</a:t>
            </a:r>
            <a:endParaRPr lang="en-US" sz="1150" dirty="0">
              <a:solidFill>
                <a:schemeClr val="tx1">
                  <a:lumMod val="85000"/>
                  <a:lumOff val="15000"/>
                </a:schemeClr>
              </a:solidFill>
              <a:latin typeface="Merriweather" panose="00000500000000000000" pitchFamily="2" charset="0"/>
            </a:endParaRP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 Kennisstad</a:t>
            </a:r>
            <a:endParaRPr lang="en-US" sz="1400" dirty="0">
              <a:solidFill>
                <a:schemeClr val="bg1"/>
              </a:solidFill>
              <a:latin typeface="Vestula Pro" panose="020B0A03060302020204" pitchFamily="34" charset="0"/>
            </a:endParaRP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Ministeries </a:t>
            </a:r>
            <a:r>
              <a:rPr lang="nl-NL" sz="1150">
                <a:solidFill>
                  <a:schemeClr val="tx1">
                    <a:lumMod val="85000"/>
                    <a:lumOff val="15000"/>
                  </a:schemeClr>
                </a:solidFill>
                <a:latin typeface="Merriweather" panose="00000500000000000000" pitchFamily="2" charset="0"/>
              </a:rPr>
              <a:t>en ambassades</a:t>
            </a:r>
            <a:endParaRPr lang="en-US" sz="1150" dirty="0">
              <a:solidFill>
                <a:schemeClr val="tx1">
                  <a:lumMod val="85000"/>
                  <a:lumOff val="15000"/>
                </a:schemeClr>
              </a:solidFill>
              <a:latin typeface="Merriweather" panose="00000500000000000000" pitchFamily="2" charset="0"/>
            </a:endParaRP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Vrede, recht en veiligheid</a:t>
            </a:r>
            <a:endParaRPr lang="en-US" sz="1150" dirty="0">
              <a:solidFill>
                <a:schemeClr val="tx1">
                  <a:lumMod val="85000"/>
                  <a:lumOff val="15000"/>
                </a:schemeClr>
              </a:solidFill>
              <a:latin typeface="Merriweather" panose="00000500000000000000" pitchFamily="2" charset="0"/>
            </a:endParaRP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Internationale</a:t>
            </a:r>
          </a:p>
          <a:p>
            <a:pPr algn="ctr"/>
            <a:r>
              <a:rPr lang="nl-NL" sz="1150" dirty="0">
                <a:solidFill>
                  <a:schemeClr val="tx1">
                    <a:lumMod val="85000"/>
                    <a:lumOff val="15000"/>
                  </a:schemeClr>
                </a:solidFill>
                <a:latin typeface="Merriweather" panose="00000500000000000000" pitchFamily="2" charset="0"/>
              </a:rPr>
              <a:t>organisaties</a:t>
            </a:r>
            <a:endParaRPr lang="en-US" sz="1150" dirty="0">
              <a:solidFill>
                <a:schemeClr val="tx1">
                  <a:lumMod val="85000"/>
                  <a:lumOff val="15000"/>
                </a:schemeClr>
              </a:solidFill>
              <a:latin typeface="Merriweather" panose="00000500000000000000" pitchFamily="2" charset="0"/>
            </a:endParaRP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Medical</a:t>
            </a:r>
            <a:r>
              <a:rPr lang="nl-NL" sz="1400" dirty="0">
                <a:solidFill>
                  <a:schemeClr val="bg1"/>
                </a:solidFill>
                <a:latin typeface="Vestula Pro" panose="020B0A03060302020204" pitchFamily="34" charset="0"/>
              </a:rPr>
              <a:t> Delta</a:t>
            </a:r>
            <a:endParaRPr lang="en-US" sz="1400" dirty="0">
              <a:solidFill>
                <a:schemeClr val="bg1"/>
              </a:solidFill>
              <a:latin typeface="Vestula Pro" panose="020B0A03060302020204" pitchFamily="34" charset="0"/>
            </a:endParaRP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Den Haag</a:t>
            </a:r>
            <a:endParaRPr lang="en-US"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Leiden</a:t>
            </a:r>
            <a:endParaRPr lang="nl-NL"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Bedrijfsleven</a:t>
            </a:r>
            <a:endParaRPr lang="en-US" sz="1150" dirty="0">
              <a:solidFill>
                <a:schemeClr val="tx1">
                  <a:lumMod val="85000"/>
                  <a:lumOff val="15000"/>
                </a:schemeClr>
              </a:solidFill>
              <a:latin typeface="Merriweather" panose="00000500000000000000" pitchFamily="2" charset="0"/>
            </a:endParaRP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err="1">
                <a:solidFill>
                  <a:srgbClr val="524F47"/>
                </a:solidFill>
                <a:latin typeface="Vestula Pro" panose="020B0A03060302020204" pitchFamily="34" charset="0"/>
              </a:rPr>
              <a:t>Unmanned</a:t>
            </a:r>
            <a:r>
              <a:rPr lang="nl-NL" sz="1100" dirty="0">
                <a:solidFill>
                  <a:srgbClr val="524F47"/>
                </a:solidFill>
                <a:latin typeface="Vestula Pro" panose="020B0A03060302020204" pitchFamily="34" charset="0"/>
              </a:rPr>
              <a:t> Valley</a:t>
            </a:r>
            <a:endParaRPr lang="en-US" sz="1100" dirty="0">
              <a:solidFill>
                <a:srgbClr val="524F47"/>
              </a:solidFill>
              <a:latin typeface="Vestula Pro" panose="020B0A03060302020204" pitchFamily="34" charset="0"/>
            </a:endParaRP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Leiden-Delft-Erasmus </a:t>
            </a:r>
            <a:r>
              <a:rPr lang="nl-NL" sz="1400" dirty="0" err="1">
                <a:solidFill>
                  <a:schemeClr val="bg1"/>
                </a:solidFill>
                <a:latin typeface="Vestula Pro" panose="020B0A03060302020204" pitchFamily="34" charset="0"/>
              </a:rPr>
              <a:t>Universities</a:t>
            </a:r>
            <a:endParaRPr lang="en-US" sz="1400" dirty="0">
              <a:solidFill>
                <a:schemeClr val="bg1"/>
              </a:solidFill>
              <a:latin typeface="Vestula Pro" panose="020B0A03060302020204" pitchFamily="34" charset="0"/>
            </a:endParaRP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Campus </a:t>
            </a:r>
            <a:r>
              <a:rPr lang="nl-NL" sz="1150">
                <a:solidFill>
                  <a:schemeClr val="tx1">
                    <a:lumMod val="85000"/>
                    <a:lumOff val="15000"/>
                  </a:schemeClr>
                </a:solidFill>
                <a:latin typeface="Merriweather" panose="00000500000000000000" pitchFamily="2" charset="0"/>
              </a:rPr>
              <a:t>Den Haag</a:t>
            </a:r>
            <a:endParaRPr lang="en-US" sz="1150" dirty="0">
              <a:solidFill>
                <a:schemeClr val="tx1">
                  <a:lumMod val="85000"/>
                  <a:lumOff val="15000"/>
                </a:schemeClr>
              </a:solidFill>
              <a:latin typeface="Merriweather" panose="00000500000000000000" pitchFamily="2" charset="0"/>
            </a:endParaRP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Key</a:t>
            </a:r>
            <a:r>
              <a:rPr lang="nl-NL" sz="1400" dirty="0">
                <a:solidFill>
                  <a:schemeClr val="bg1"/>
                </a:solidFill>
                <a:latin typeface="Vestula Pro" panose="020B0A03060302020204" pitchFamily="34" charset="0"/>
              </a:rPr>
              <a:t> </a:t>
            </a:r>
            <a:r>
              <a:rPr lang="nl-NL" sz="1400" dirty="0" err="1">
                <a:solidFill>
                  <a:schemeClr val="bg1"/>
                </a:solidFill>
                <a:latin typeface="Vestula Pro" panose="020B0A03060302020204" pitchFamily="34" charset="0"/>
              </a:rPr>
              <a:t>Region</a:t>
            </a:r>
            <a:r>
              <a:rPr lang="nl-NL" sz="1400" dirty="0">
                <a:solidFill>
                  <a:schemeClr val="bg1"/>
                </a:solidFill>
                <a:latin typeface="Vestula Pro" panose="020B0A03060302020204" pitchFamily="34" charset="0"/>
              </a:rPr>
              <a:t> Leiden</a:t>
            </a:r>
            <a:endParaRPr lang="en-US" sz="1400" dirty="0">
              <a:solidFill>
                <a:schemeClr val="bg1"/>
              </a:solidFill>
              <a:latin typeface="Vestula Pro" panose="020B0A03060302020204" pitchFamily="34" charset="0"/>
            </a:endParaRP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97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p:txBody>
          <a:bodyPr/>
          <a:lstStyle/>
          <a:p>
            <a:pPr>
              <a:spcBef>
                <a:spcPts val="0"/>
              </a:spcBef>
            </a:pPr>
            <a:r>
              <a:rPr lang="nl-NL" dirty="0"/>
              <a:t>Archeologie</a:t>
            </a:r>
          </a:p>
          <a:p>
            <a:pPr>
              <a:spcBef>
                <a:spcPts val="0"/>
              </a:spcBef>
            </a:pPr>
            <a:r>
              <a:rPr lang="nl-NL" dirty="0"/>
              <a:t>Geesteswetenschappen</a:t>
            </a:r>
          </a:p>
          <a:p>
            <a:pPr>
              <a:spcBef>
                <a:spcPts val="0"/>
              </a:spcBef>
            </a:pPr>
            <a:r>
              <a:rPr lang="nl-NL" dirty="0"/>
              <a:t>Geneeskunde/LUMC</a:t>
            </a:r>
          </a:p>
          <a:p>
            <a:pPr>
              <a:spcBef>
                <a:spcPts val="0"/>
              </a:spcBef>
            </a:pPr>
            <a:r>
              <a:rPr lang="nl-NL" dirty="0" err="1"/>
              <a:t>Governance</a:t>
            </a:r>
            <a:r>
              <a:rPr lang="nl-NL" dirty="0"/>
              <a:t> and Global </a:t>
            </a:r>
            <a:r>
              <a:rPr lang="nl-NL" dirty="0" err="1"/>
              <a:t>Affairs</a:t>
            </a:r>
            <a:endParaRPr lang="nl-NL" dirty="0"/>
          </a:p>
          <a:p>
            <a:pPr>
              <a:spcBef>
                <a:spcPts val="0"/>
              </a:spcBef>
            </a:pPr>
            <a:r>
              <a:rPr lang="nl-NL" dirty="0"/>
              <a:t>Rechtsgeleerdheid</a:t>
            </a:r>
          </a:p>
          <a:p>
            <a:pPr>
              <a:spcBef>
                <a:spcPts val="0"/>
              </a:spcBef>
            </a:pPr>
            <a:r>
              <a:rPr lang="nl-NL" dirty="0"/>
              <a:t>Sociale Wetenschappen</a:t>
            </a:r>
          </a:p>
          <a:p>
            <a:pPr>
              <a:spcBef>
                <a:spcPts val="0"/>
              </a:spcBef>
            </a:pPr>
            <a:r>
              <a:rPr lang="nl-NL" dirty="0"/>
              <a:t>Wiskunde en Natuurwetenschappen</a:t>
            </a:r>
          </a:p>
          <a:p>
            <a:pPr marL="0" indent="0">
              <a:buNone/>
            </a:pPr>
            <a:endParaRPr lang="en-US" dirty="0"/>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a:t>Faculteiten</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a:solidFill>
                  <a:srgbClr val="001158"/>
                </a:solidFill>
                <a:latin typeface="Merriweather" panose="00000500000000000000" pitchFamily="2" charset="0"/>
              </a:rPr>
              <a:t>steden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59243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136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5924388" y="37136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136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59243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519421"/>
            <a:ext cx="540000" cy="540000"/>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Nobelprijzen</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tot nu toe</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De universiteit in cijfers (2025)</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78694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6854251" y="169034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Verbindend</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Vernieuwend</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Verantwoordelijk</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Vrij</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Ruim baan voor talent en ontplooiing</a:t>
            </a:r>
            <a:endParaRPr kumimoji="0" lang="en-US" sz="1300" b="0" i="0" u="none" strike="noStrike" kern="1200" cap="none" spc="0" normalizeH="0" baseline="0" noProof="0" dirty="0">
              <a:ln>
                <a:noFill/>
              </a:ln>
              <a:solidFill>
                <a:srgbClr val="001158"/>
              </a:solidFill>
              <a:effectLst/>
              <a:uLnTx/>
              <a:uFillTx/>
              <a:latin typeface="Vestula Pro" panose="020B0A03060302020204" pitchFamily="34" charset="0"/>
            </a:endParaRP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Meer waarde via strategische samenwerking</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nl-NL" sz="1300" dirty="0">
                <a:solidFill>
                  <a:srgbClr val="001158"/>
                </a:solidFill>
                <a:latin typeface="Vestula Pro" panose="020B0A03060302020204" pitchFamily="34" charset="0"/>
              </a:rPr>
              <a:t>Ruimte voor vernieuwing</a:t>
            </a:r>
            <a:endParaRPr lang="en-US" sz="1300" dirty="0">
              <a:solidFill>
                <a:srgbClr val="001158"/>
              </a:solidFill>
              <a:latin typeface="Vestula Pro" panose="020B0A03060302020204" pitchFamily="34" charset="0"/>
            </a:endParaRP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Toonaangevend interdisciplinair onderzoek en onderwijs</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Toekomstgerichte ontwikkeling van studenten</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nl-NL" sz="1300" dirty="0">
                <a:solidFill>
                  <a:srgbClr val="001158"/>
                </a:solidFill>
                <a:latin typeface="Vestula Pro" panose="020B0A03060302020204" pitchFamily="34" charset="0"/>
              </a:rPr>
              <a:t>Een gezonde, betrokken en lerende gemeenschap</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nl-NL" dirty="0">
                <a:latin typeface="Merriweather" panose="00000500000000000000" pitchFamily="2" charset="0"/>
              </a:rPr>
              <a:t>Vernieuwen en verbinden</a:t>
            </a:r>
            <a:br>
              <a:rPr lang="nl-NL" dirty="0">
                <a:latin typeface="Merriweather" panose="00000500000000000000" pitchFamily="2" charset="0"/>
              </a:rPr>
            </a:br>
            <a:r>
              <a:rPr lang="nl-NL" sz="2800" dirty="0">
                <a:solidFill>
                  <a:srgbClr val="B27F2A"/>
                </a:solidFill>
                <a:latin typeface="Merriweather" panose="00000500000000000000" pitchFamily="2" charset="0"/>
              </a:rPr>
              <a:t>Strategisch plan 2022-2027</a:t>
            </a:r>
            <a:endParaRPr lang="en-US"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spcAft>
                <a:spcPts val="1200"/>
              </a:spcAft>
            </a:pPr>
            <a:r>
              <a:rPr lang="nl-NL" dirty="0">
                <a:solidFill>
                  <a:srgbClr val="0C2577"/>
                </a:solidFill>
              </a:rPr>
              <a:t>Fundamenteel onderzoek op topniveau</a:t>
            </a:r>
          </a:p>
          <a:p>
            <a:pPr marL="228600" indent="-228600">
              <a:lnSpc>
                <a:spcPct val="120000"/>
              </a:lnSpc>
              <a:spcBef>
                <a:spcPts val="0"/>
              </a:spcBef>
              <a:spcAft>
                <a:spcPts val="1200"/>
              </a:spcAft>
            </a:pPr>
            <a:r>
              <a:rPr lang="nl-NL" dirty="0">
                <a:solidFill>
                  <a:srgbClr val="0C2577"/>
                </a:solidFill>
              </a:rPr>
              <a:t>Interdisciplinaire samenwerking</a:t>
            </a:r>
          </a:p>
          <a:p>
            <a:pPr marL="228600" indent="-228600">
              <a:lnSpc>
                <a:spcPct val="120000"/>
              </a:lnSpc>
              <a:spcBef>
                <a:spcPts val="0"/>
              </a:spcBef>
              <a:spcAft>
                <a:spcPts val="1200"/>
              </a:spcAft>
            </a:pPr>
            <a:r>
              <a:rPr lang="nl-NL" dirty="0">
                <a:solidFill>
                  <a:srgbClr val="0C2577"/>
                </a:solidFill>
              </a:rPr>
              <a:t>Impact op de samenleving</a:t>
            </a:r>
          </a:p>
          <a:p>
            <a:pPr marL="228600" indent="-228600">
              <a:lnSpc>
                <a:spcPct val="120000"/>
              </a:lnSpc>
              <a:spcBef>
                <a:spcPts val="0"/>
              </a:spcBef>
              <a:spcAft>
                <a:spcPts val="1200"/>
              </a:spcAft>
            </a:pPr>
            <a:r>
              <a:rPr lang="nl-NL" dirty="0">
                <a:solidFill>
                  <a:srgbClr val="0C2577"/>
                </a:solidFill>
              </a:rPr>
              <a:t>Internationaal georiënteerd</a:t>
            </a:r>
            <a:endParaRPr lang="en-US"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nl-NL" sz="2400" dirty="0"/>
              <a:t>Internationaal toponderzoek</a:t>
            </a:r>
            <a:endParaRPr lang="en-US" sz="2400" dirty="0"/>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nl-NL" dirty="0"/>
              <a:t>Vernieuwend onderwijs</a:t>
            </a:r>
            <a:endParaRPr lang="en-US" dirty="0"/>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Mono-, </a:t>
            </a:r>
            <a:r>
              <a:rPr lang="nl-NL" dirty="0" err="1"/>
              <a:t>multi</a:t>
            </a:r>
            <a:r>
              <a:rPr lang="nl-NL" dirty="0"/>
              <a:t>- en interdisciplinair</a:t>
            </a:r>
          </a:p>
          <a:p>
            <a:r>
              <a:rPr lang="nl-NL" dirty="0"/>
              <a:t>Focus op vaardigheden voor de 21</a:t>
            </a:r>
            <a:r>
              <a:rPr lang="nl-NL" baseline="30000" dirty="0"/>
              <a:t>e</a:t>
            </a:r>
            <a:r>
              <a:rPr lang="nl-NL" dirty="0"/>
              <a:t> eeuw</a:t>
            </a:r>
          </a:p>
          <a:p>
            <a:r>
              <a:rPr lang="nl-NL" dirty="0"/>
              <a:t>Maatschappelijk relevant</a:t>
            </a:r>
          </a:p>
          <a:p>
            <a:r>
              <a:rPr lang="nl-NL" dirty="0"/>
              <a:t>Innovatief gebruik van technologie</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695389416"/>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mens</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in 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wereld</a:t>
                      </a:r>
                      <a:endPar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endParaRP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Veerkrachtige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lerende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samenleving</a:t>
                      </a:r>
                      <a:endParaRPr lang="en-US"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Technologie </a:t>
                      </a:r>
                      <a:b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b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maatschappij</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nl-NL"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Vrede, recht, democratie en bestuur</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Gezondheid</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levensweten-schappen</a:t>
                      </a:r>
                      <a:endParaRPr kumimoji="0" lang="en-US"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Talen, culturen en wereldbeeld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Erfgoed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Migratie</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Ongelijkheid</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Generatie van de toekomst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Sociale transities</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Duurzaamheid en biodiversiteit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en </a:t>
                      </a:r>
                      <a:r>
                        <a:rPr kumimoji="0" lang="nl-NL" sz="1400" b="0" i="0" u="none" strike="noStrike" kern="1200" cap="none" spc="0" normalizeH="0" baseline="0" noProof="0" dirty="0" err="1">
                          <a:ln>
                            <a:noFill/>
                          </a:ln>
                          <a:solidFill>
                            <a:schemeClr val="tx1">
                              <a:lumMod val="65000"/>
                              <a:lumOff val="35000"/>
                            </a:schemeClr>
                          </a:solidFill>
                          <a:effectLst/>
                          <a:uLnTx/>
                          <a:uFillTx/>
                          <a:latin typeface="Vestula Pro" panose="020B0A03060302020204" pitchFamily="34" charset="0"/>
                          <a:ea typeface="+mn-ea"/>
                          <a:cs typeface="+mn-cs"/>
                        </a:rPr>
                        <a:t>space</a:t>
                      </a:r>
                      <a:endPar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voor mens, maatschappij en wetenschap</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Veiligheid en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Vertrouwen ten tijde van polarisatie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Geopolitiek in Europa en de wereld</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Regeneratieve geneeskunde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Gezondheid en welzijn</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Geneesmiddelen­ontdekking en ‑ontwikkeling</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nl-NL" b="1" dirty="0"/>
              <a:t>Profiel Universiteit Leiden </a:t>
            </a:r>
            <a:br>
              <a:rPr lang="nl-NL" b="1" dirty="0"/>
            </a:br>
            <a:r>
              <a:rPr lang="nl-NL" sz="2800" b="1" dirty="0">
                <a:solidFill>
                  <a:srgbClr val="B27F2A"/>
                </a:solidFill>
              </a:rPr>
              <a:t>15 thema’s in 5 domeinen</a:t>
            </a:r>
            <a:endParaRPr lang="en-US"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02177" y="2084643"/>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US"/>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US"/>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US"/>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US"/>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US"/>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US"/>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US"/>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US"/>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US"/>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US"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Onderzoek in cijfers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a:solidFill>
                  <a:srgbClr val="001158"/>
                </a:solidFill>
                <a:latin typeface="Merriweather" panose="00000500000000000000" pitchFamily="2" charset="0"/>
              </a:rPr>
              <a:t>publicaties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promoties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hoogleraren</a:t>
            </a:r>
          </a:p>
          <a:p>
            <a:pPr>
              <a:lnSpc>
                <a:spcPts val="2400"/>
              </a:lnSpc>
            </a:pPr>
            <a:r>
              <a:rPr lang="nl-NL" sz="1600" dirty="0">
                <a:solidFill>
                  <a:srgbClr val="001158"/>
                </a:solidFill>
                <a:latin typeface="Merriweather" panose="00000500000000000000" pitchFamily="2" charset="0"/>
              </a:rPr>
              <a:t>36% vrouw</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Spinozapremies</a:t>
            </a:r>
          </a:p>
          <a:p>
            <a:pPr>
              <a:lnSpc>
                <a:spcPts val="2000"/>
              </a:lnSpc>
            </a:pPr>
            <a:r>
              <a:rPr lang="nl-NL" sz="1200" dirty="0">
                <a:solidFill>
                  <a:srgbClr val="001158"/>
                </a:solidFill>
                <a:latin typeface="Merriweather" panose="00000500000000000000" pitchFamily="2" charset="0"/>
              </a:rPr>
              <a:t>tot nu toe</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NWO-subsidies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3933274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2913</Words>
  <Application>Microsoft Office PowerPoint</Application>
  <PresentationFormat>Breedbeeld</PresentationFormat>
  <Paragraphs>384</Paragraphs>
  <Slides>16</Slides>
  <Notes>16</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16</vt:i4>
      </vt:variant>
    </vt:vector>
  </HeadingPairs>
  <TitlesOfParts>
    <vt:vector size="26" baseType="lpstr">
      <vt:lpstr>Merriweather</vt:lpstr>
      <vt:lpstr>Aptos</vt:lpstr>
      <vt:lpstr>Vestula Pro DemiBold</vt:lpstr>
      <vt:lpstr>Arial</vt:lpstr>
      <vt:lpstr>Vestula Pro</vt:lpstr>
      <vt:lpstr>Vestula</vt:lpstr>
      <vt:lpstr>Calibri</vt:lpstr>
      <vt:lpstr>Verdana</vt:lpstr>
      <vt:lpstr>Titels</vt:lpstr>
      <vt:lpstr>Inhoud</vt:lpstr>
      <vt:lpstr>Ontdek de Universiteit Leiden</vt:lpstr>
      <vt:lpstr>Eerste universiteit van Nederland</vt:lpstr>
      <vt:lpstr>In twee steden, in een uniek ecosysteem</vt:lpstr>
      <vt:lpstr>Faculteiten</vt:lpstr>
      <vt:lpstr>De universiteit in cijfers (2025)</vt:lpstr>
      <vt:lpstr>Vernieuwen en verbinden Strategisch plan 2022-2027</vt:lpstr>
      <vt:lpstr>Internationaal toponderzoek</vt:lpstr>
      <vt:lpstr>Profiel Universiteit Leiden  15 thema’s in 5 domeinen</vt:lpstr>
      <vt:lpstr>Onderzoek in cijfers (2025)</vt:lpstr>
      <vt:lpstr>Innovatie en kennisdeling</vt:lpstr>
      <vt:lpstr>Onderwijs in cijfers (2025)</vt:lpstr>
      <vt:lpstr>Waarom kiezen studenten voor ons?</vt:lpstr>
      <vt:lpstr>Een leven lang leren</vt:lpstr>
      <vt:lpstr>Internationale samenwerking</vt:lpstr>
      <vt:lpstr>Onze alumni</vt:lpstr>
      <vt:lpstr>universiteitleiden.nl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Scheen, D.A.C. (Daniël)</cp:lastModifiedBy>
  <cp:revision>60</cp:revision>
  <dcterms:created xsi:type="dcterms:W3CDTF">2026-03-25T17:17:01Z</dcterms:created>
  <dcterms:modified xsi:type="dcterms:W3CDTF">2026-08-07T08:49:42Z</dcterms:modified>
</cp:coreProperties>
</file>